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  <p:sldMasterId id="2147483666" r:id="rId2"/>
    <p:sldMasterId id="2147483672" r:id="rId3"/>
  </p:sldMasterIdLst>
  <p:handoutMasterIdLst>
    <p:handoutMasterId r:id="rId19"/>
  </p:handoutMasterIdLst>
  <p:sldIdLst>
    <p:sldId id="259" r:id="rId4"/>
    <p:sldId id="262" r:id="rId5"/>
    <p:sldId id="263" r:id="rId6"/>
    <p:sldId id="266" r:id="rId7"/>
    <p:sldId id="267" r:id="rId8"/>
    <p:sldId id="281" r:id="rId9"/>
    <p:sldId id="268" r:id="rId10"/>
    <p:sldId id="270" r:id="rId11"/>
    <p:sldId id="269" r:id="rId12"/>
    <p:sldId id="277" r:id="rId13"/>
    <p:sldId id="275" r:id="rId14"/>
    <p:sldId id="280" r:id="rId15"/>
    <p:sldId id="278" r:id="rId16"/>
    <p:sldId id="279" r:id="rId17"/>
    <p:sldId id="274" r:id="rId18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2">
          <p15:clr>
            <a:srgbClr val="A4A3A4"/>
          </p15:clr>
        </p15:guide>
        <p15:guide id="2" pos="3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B49"/>
    <a:srgbClr val="509E2F"/>
    <a:srgbClr val="A3DC8C"/>
    <a:srgbClr val="BAE5A9"/>
    <a:srgbClr val="000000"/>
    <a:srgbClr val="FFFFFF"/>
    <a:srgbClr val="1E70A6"/>
    <a:srgbClr val="E8F0F6"/>
    <a:srgbClr val="C7DBE9"/>
    <a:srgbClr val="E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138" d="100"/>
          <a:sy n="138" d="100"/>
        </p:scale>
        <p:origin x="834" y="138"/>
      </p:cViewPr>
      <p:guideLst>
        <p:guide orient="horz" pos="1582"/>
        <p:guide pos="3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microsoft.com/office/2016/11/relationships/changesInfo" Target="changesInfos/changesInfo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wis, Wesley F." userId="2b6064d1-7e04-41d1-88f8-92be49bd449c" providerId="ADAL" clId="{3A281B4F-6DE0-4233-8AAC-B50054D1EBBD}"/>
    <pc:docChg chg="modSld">
      <pc:chgData name="Lewis, Wesley F." userId="2b6064d1-7e04-41d1-88f8-92be49bd449c" providerId="ADAL" clId="{3A281B4F-6DE0-4233-8AAC-B50054D1EBBD}" dt="2024-07-31T19:19:52.850" v="71" actId="207"/>
      <pc:docMkLst>
        <pc:docMk/>
      </pc:docMkLst>
      <pc:sldChg chg="modSp mod">
        <pc:chgData name="Lewis, Wesley F." userId="2b6064d1-7e04-41d1-88f8-92be49bd449c" providerId="ADAL" clId="{3A281B4F-6DE0-4233-8AAC-B50054D1EBBD}" dt="2024-07-31T19:19:52.850" v="71" actId="207"/>
        <pc:sldMkLst>
          <pc:docMk/>
          <pc:sldMk cId="294079513" sldId="279"/>
        </pc:sldMkLst>
        <pc:spChg chg="mod">
          <ac:chgData name="Lewis, Wesley F." userId="2b6064d1-7e04-41d1-88f8-92be49bd449c" providerId="ADAL" clId="{3A281B4F-6DE0-4233-8AAC-B50054D1EBBD}" dt="2024-07-31T19:19:52.850" v="71" actId="207"/>
          <ac:spMkLst>
            <pc:docMk/>
            <pc:sldMk cId="294079513" sldId="279"/>
            <ac:spMk id="3" creationId="{B2450F38-2CF9-5AAD-DCA2-99A859CECA78}"/>
          </ac:spMkLst>
        </pc:sp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5FC5EE-2F51-441C-BAFD-DCBAA9D93022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D37E43-76FE-4F79-8302-AED03B5C4B65}">
      <dgm:prSet phldrT="[Text]"/>
      <dgm:spPr>
        <a:solidFill>
          <a:srgbClr val="FFFFFF"/>
        </a:solidFill>
        <a:ln>
          <a:solidFill>
            <a:srgbClr val="509E2F"/>
          </a:solidFill>
        </a:ln>
      </dgm:spPr>
      <dgm:t>
        <a:bodyPr/>
        <a:lstStyle/>
        <a:p>
          <a:r>
            <a:rPr lang="en-US" dirty="0">
              <a:solidFill>
                <a:srgbClr val="509E2F"/>
              </a:solidFill>
            </a:rPr>
            <a:t>Instructors</a:t>
          </a:r>
        </a:p>
      </dgm:t>
    </dgm:pt>
    <dgm:pt modelId="{820DB21C-FCD6-4288-A4CB-BE841AC9D5B4}" type="parTrans" cxnId="{BD800EA5-B0BD-4AAB-91AB-BFD2D2C47B8A}">
      <dgm:prSet/>
      <dgm:spPr/>
      <dgm:t>
        <a:bodyPr/>
        <a:lstStyle/>
        <a:p>
          <a:endParaRPr lang="en-US"/>
        </a:p>
      </dgm:t>
    </dgm:pt>
    <dgm:pt modelId="{43FD5C7C-4C12-488C-B3A3-452017A8DDD1}" type="sibTrans" cxnId="{BD800EA5-B0BD-4AAB-91AB-BFD2D2C47B8A}">
      <dgm:prSet/>
      <dgm:spPr>
        <a:solidFill>
          <a:srgbClr val="509E2F"/>
        </a:solidFill>
        <a:ln>
          <a:solidFill>
            <a:srgbClr val="509E2F"/>
          </a:solidFill>
        </a:ln>
      </dgm:spPr>
      <dgm:t>
        <a:bodyPr/>
        <a:lstStyle/>
        <a:p>
          <a:endParaRPr lang="en-US" dirty="0"/>
        </a:p>
      </dgm:t>
    </dgm:pt>
    <dgm:pt modelId="{B928325E-EBC2-4829-88F8-35ECD717666D}">
      <dgm:prSet phldrT="[Text]"/>
      <dgm:spPr>
        <a:solidFill>
          <a:srgbClr val="FFFFFF"/>
        </a:solidFill>
        <a:ln>
          <a:solidFill>
            <a:srgbClr val="509E2F"/>
          </a:solidFill>
        </a:ln>
      </dgm:spPr>
      <dgm:t>
        <a:bodyPr/>
        <a:lstStyle/>
        <a:p>
          <a:r>
            <a:rPr lang="en-US" dirty="0">
              <a:solidFill>
                <a:srgbClr val="509E2F"/>
              </a:solidFill>
            </a:rPr>
            <a:t>Student</a:t>
          </a:r>
        </a:p>
      </dgm:t>
    </dgm:pt>
    <dgm:pt modelId="{48356D69-269F-4BAA-B997-7B212779C693}" type="parTrans" cxnId="{05EC78AA-A9C1-4FA4-98AA-E60FFA8CCB95}">
      <dgm:prSet/>
      <dgm:spPr/>
      <dgm:t>
        <a:bodyPr/>
        <a:lstStyle/>
        <a:p>
          <a:endParaRPr lang="en-US"/>
        </a:p>
      </dgm:t>
    </dgm:pt>
    <dgm:pt modelId="{559ADE29-060B-4A4F-AA7B-C50F54535030}" type="sibTrans" cxnId="{05EC78AA-A9C1-4FA4-98AA-E60FFA8CCB95}">
      <dgm:prSet/>
      <dgm:spPr>
        <a:solidFill>
          <a:srgbClr val="509E2F"/>
        </a:solidFill>
        <a:ln>
          <a:solidFill>
            <a:srgbClr val="92D050"/>
          </a:solidFill>
        </a:ln>
      </dgm:spPr>
      <dgm:t>
        <a:bodyPr/>
        <a:lstStyle/>
        <a:p>
          <a:endParaRPr lang="en-US" dirty="0"/>
        </a:p>
      </dgm:t>
    </dgm:pt>
    <dgm:pt modelId="{464F0337-1629-4121-87FC-558A5EF4FBEF}">
      <dgm:prSet phldrT="[Text]"/>
      <dgm:spPr>
        <a:solidFill>
          <a:srgbClr val="FFFFFF"/>
        </a:solidFill>
        <a:ln>
          <a:solidFill>
            <a:srgbClr val="509E2F"/>
          </a:solidFill>
        </a:ln>
      </dgm:spPr>
      <dgm:t>
        <a:bodyPr/>
        <a:lstStyle/>
        <a:p>
          <a:r>
            <a:rPr lang="en-US" dirty="0">
              <a:solidFill>
                <a:srgbClr val="509E2F"/>
              </a:solidFill>
            </a:rPr>
            <a:t>Campus Support Services</a:t>
          </a:r>
        </a:p>
      </dgm:t>
    </dgm:pt>
    <dgm:pt modelId="{9A7D89EC-AEBF-46B9-AD87-95FC32F5697C}" type="parTrans" cxnId="{B554E715-E566-47B2-9CC7-479D4ED2EC5D}">
      <dgm:prSet/>
      <dgm:spPr/>
      <dgm:t>
        <a:bodyPr/>
        <a:lstStyle/>
        <a:p>
          <a:endParaRPr lang="en-US"/>
        </a:p>
      </dgm:t>
    </dgm:pt>
    <dgm:pt modelId="{7E8B6230-9D51-4B52-BE0C-77B7E2832E65}" type="sibTrans" cxnId="{B554E715-E566-47B2-9CC7-479D4ED2EC5D}">
      <dgm:prSet/>
      <dgm:spPr>
        <a:solidFill>
          <a:srgbClr val="509E2F"/>
        </a:solidFill>
        <a:ln>
          <a:solidFill>
            <a:srgbClr val="509E2F"/>
          </a:solidFill>
        </a:ln>
      </dgm:spPr>
      <dgm:t>
        <a:bodyPr/>
        <a:lstStyle/>
        <a:p>
          <a:endParaRPr lang="en-US" dirty="0"/>
        </a:p>
      </dgm:t>
    </dgm:pt>
    <dgm:pt modelId="{6F6504EF-D9FC-48FC-BF63-C52481C48A24}" type="pres">
      <dgm:prSet presAssocID="{C75FC5EE-2F51-441C-BAFD-DCBAA9D93022}" presName="Name0" presStyleCnt="0">
        <dgm:presLayoutVars>
          <dgm:dir/>
          <dgm:resizeHandles val="exact"/>
        </dgm:presLayoutVars>
      </dgm:prSet>
      <dgm:spPr/>
    </dgm:pt>
    <dgm:pt modelId="{AC65A3B6-0F62-4A20-BE26-67F7A5ECD7FC}" type="pres">
      <dgm:prSet presAssocID="{2AD37E43-76FE-4F79-8302-AED03B5C4B65}" presName="node" presStyleLbl="node1" presStyleIdx="0" presStyleCnt="3">
        <dgm:presLayoutVars>
          <dgm:bulletEnabled val="1"/>
        </dgm:presLayoutVars>
      </dgm:prSet>
      <dgm:spPr/>
    </dgm:pt>
    <dgm:pt modelId="{88340E84-E430-48F9-8B36-9097CDE5C0C0}" type="pres">
      <dgm:prSet presAssocID="{43FD5C7C-4C12-488C-B3A3-452017A8DDD1}" presName="sibTrans" presStyleLbl="sibTrans2D1" presStyleIdx="0" presStyleCnt="3"/>
      <dgm:spPr/>
    </dgm:pt>
    <dgm:pt modelId="{F42A6801-E5C8-4045-9678-1A0A1E123AAE}" type="pres">
      <dgm:prSet presAssocID="{43FD5C7C-4C12-488C-B3A3-452017A8DDD1}" presName="connectorText" presStyleLbl="sibTrans2D1" presStyleIdx="0" presStyleCnt="3"/>
      <dgm:spPr/>
    </dgm:pt>
    <dgm:pt modelId="{55C0A67A-D72F-4B85-86C9-D28843A6CF6F}" type="pres">
      <dgm:prSet presAssocID="{B928325E-EBC2-4829-88F8-35ECD717666D}" presName="node" presStyleLbl="node1" presStyleIdx="1" presStyleCnt="3">
        <dgm:presLayoutVars>
          <dgm:bulletEnabled val="1"/>
        </dgm:presLayoutVars>
      </dgm:prSet>
      <dgm:spPr/>
    </dgm:pt>
    <dgm:pt modelId="{EF54EFFC-6B00-40FE-9921-AAA65F91E7E7}" type="pres">
      <dgm:prSet presAssocID="{559ADE29-060B-4A4F-AA7B-C50F54535030}" presName="sibTrans" presStyleLbl="sibTrans2D1" presStyleIdx="1" presStyleCnt="3"/>
      <dgm:spPr/>
    </dgm:pt>
    <dgm:pt modelId="{F51EAA00-7CDA-42D5-A4A3-0E4C156B3C61}" type="pres">
      <dgm:prSet presAssocID="{559ADE29-060B-4A4F-AA7B-C50F54535030}" presName="connectorText" presStyleLbl="sibTrans2D1" presStyleIdx="1" presStyleCnt="3"/>
      <dgm:spPr/>
    </dgm:pt>
    <dgm:pt modelId="{C69542A2-491D-4305-92DD-E25948743E3B}" type="pres">
      <dgm:prSet presAssocID="{464F0337-1629-4121-87FC-558A5EF4FBEF}" presName="node" presStyleLbl="node1" presStyleIdx="2" presStyleCnt="3">
        <dgm:presLayoutVars>
          <dgm:bulletEnabled val="1"/>
        </dgm:presLayoutVars>
      </dgm:prSet>
      <dgm:spPr/>
    </dgm:pt>
    <dgm:pt modelId="{B478A258-19E4-43BD-BBED-B2E63D56BD46}" type="pres">
      <dgm:prSet presAssocID="{7E8B6230-9D51-4B52-BE0C-77B7E2832E65}" presName="sibTrans" presStyleLbl="sibTrans2D1" presStyleIdx="2" presStyleCnt="3"/>
      <dgm:spPr/>
    </dgm:pt>
    <dgm:pt modelId="{2FE621F8-EF9F-4411-A7AB-60891B87C2E1}" type="pres">
      <dgm:prSet presAssocID="{7E8B6230-9D51-4B52-BE0C-77B7E2832E65}" presName="connectorText" presStyleLbl="sibTrans2D1" presStyleIdx="2" presStyleCnt="3"/>
      <dgm:spPr/>
    </dgm:pt>
  </dgm:ptLst>
  <dgm:cxnLst>
    <dgm:cxn modelId="{0B90B008-7178-4065-903E-9A4004D96EAA}" type="presOf" srcId="{43FD5C7C-4C12-488C-B3A3-452017A8DDD1}" destId="{88340E84-E430-48F9-8B36-9097CDE5C0C0}" srcOrd="0" destOrd="0" presId="urn:microsoft.com/office/officeart/2005/8/layout/cycle7"/>
    <dgm:cxn modelId="{B554E715-E566-47B2-9CC7-479D4ED2EC5D}" srcId="{C75FC5EE-2F51-441C-BAFD-DCBAA9D93022}" destId="{464F0337-1629-4121-87FC-558A5EF4FBEF}" srcOrd="2" destOrd="0" parTransId="{9A7D89EC-AEBF-46B9-AD87-95FC32F5697C}" sibTransId="{7E8B6230-9D51-4B52-BE0C-77B7E2832E65}"/>
    <dgm:cxn modelId="{2AAA252B-74A5-4A7D-A408-A72383F05402}" type="presOf" srcId="{C75FC5EE-2F51-441C-BAFD-DCBAA9D93022}" destId="{6F6504EF-D9FC-48FC-BF63-C52481C48A24}" srcOrd="0" destOrd="0" presId="urn:microsoft.com/office/officeart/2005/8/layout/cycle7"/>
    <dgm:cxn modelId="{10E1FF5C-6521-4993-A1CA-8A75717A3229}" type="presOf" srcId="{559ADE29-060B-4A4F-AA7B-C50F54535030}" destId="{F51EAA00-7CDA-42D5-A4A3-0E4C156B3C61}" srcOrd="1" destOrd="0" presId="urn:microsoft.com/office/officeart/2005/8/layout/cycle7"/>
    <dgm:cxn modelId="{6D091046-14FD-4B14-82E7-3EDA1458DD8E}" type="presOf" srcId="{7E8B6230-9D51-4B52-BE0C-77B7E2832E65}" destId="{B478A258-19E4-43BD-BBED-B2E63D56BD46}" srcOrd="0" destOrd="0" presId="urn:microsoft.com/office/officeart/2005/8/layout/cycle7"/>
    <dgm:cxn modelId="{4FAD2C6C-4132-4953-8BDB-69D62ED791FE}" type="presOf" srcId="{559ADE29-060B-4A4F-AA7B-C50F54535030}" destId="{EF54EFFC-6B00-40FE-9921-AAA65F91E7E7}" srcOrd="0" destOrd="0" presId="urn:microsoft.com/office/officeart/2005/8/layout/cycle7"/>
    <dgm:cxn modelId="{DEDB3158-3F71-4AEE-864B-57E4CB05FEEB}" type="presOf" srcId="{43FD5C7C-4C12-488C-B3A3-452017A8DDD1}" destId="{F42A6801-E5C8-4045-9678-1A0A1E123AAE}" srcOrd="1" destOrd="0" presId="urn:microsoft.com/office/officeart/2005/8/layout/cycle7"/>
    <dgm:cxn modelId="{BD800EA5-B0BD-4AAB-91AB-BFD2D2C47B8A}" srcId="{C75FC5EE-2F51-441C-BAFD-DCBAA9D93022}" destId="{2AD37E43-76FE-4F79-8302-AED03B5C4B65}" srcOrd="0" destOrd="0" parTransId="{820DB21C-FCD6-4288-A4CB-BE841AC9D5B4}" sibTransId="{43FD5C7C-4C12-488C-B3A3-452017A8DDD1}"/>
    <dgm:cxn modelId="{05EC78AA-A9C1-4FA4-98AA-E60FFA8CCB95}" srcId="{C75FC5EE-2F51-441C-BAFD-DCBAA9D93022}" destId="{B928325E-EBC2-4829-88F8-35ECD717666D}" srcOrd="1" destOrd="0" parTransId="{48356D69-269F-4BAA-B997-7B212779C693}" sibTransId="{559ADE29-060B-4A4F-AA7B-C50F54535030}"/>
    <dgm:cxn modelId="{EDC1DBBD-8951-46E1-9FE0-396710391CCA}" type="presOf" srcId="{B928325E-EBC2-4829-88F8-35ECD717666D}" destId="{55C0A67A-D72F-4B85-86C9-D28843A6CF6F}" srcOrd="0" destOrd="0" presId="urn:microsoft.com/office/officeart/2005/8/layout/cycle7"/>
    <dgm:cxn modelId="{E94783D4-CEF3-468C-8C63-616E38E2082D}" type="presOf" srcId="{7E8B6230-9D51-4B52-BE0C-77B7E2832E65}" destId="{2FE621F8-EF9F-4411-A7AB-60891B87C2E1}" srcOrd="1" destOrd="0" presId="urn:microsoft.com/office/officeart/2005/8/layout/cycle7"/>
    <dgm:cxn modelId="{9629ABDA-F859-4400-9E56-296C96FFFCDA}" type="presOf" srcId="{2AD37E43-76FE-4F79-8302-AED03B5C4B65}" destId="{AC65A3B6-0F62-4A20-BE26-67F7A5ECD7FC}" srcOrd="0" destOrd="0" presId="urn:microsoft.com/office/officeart/2005/8/layout/cycle7"/>
    <dgm:cxn modelId="{AB2301F7-44C2-4AF2-992A-613C7024DD4A}" type="presOf" srcId="{464F0337-1629-4121-87FC-558A5EF4FBEF}" destId="{C69542A2-491D-4305-92DD-E25948743E3B}" srcOrd="0" destOrd="0" presId="urn:microsoft.com/office/officeart/2005/8/layout/cycle7"/>
    <dgm:cxn modelId="{5E650A24-8D97-42C7-8E8B-98FA8AB05E50}" type="presParOf" srcId="{6F6504EF-D9FC-48FC-BF63-C52481C48A24}" destId="{AC65A3B6-0F62-4A20-BE26-67F7A5ECD7FC}" srcOrd="0" destOrd="0" presId="urn:microsoft.com/office/officeart/2005/8/layout/cycle7"/>
    <dgm:cxn modelId="{C88664FA-A3DA-46F8-A88E-AAAED571FDBE}" type="presParOf" srcId="{6F6504EF-D9FC-48FC-BF63-C52481C48A24}" destId="{88340E84-E430-48F9-8B36-9097CDE5C0C0}" srcOrd="1" destOrd="0" presId="urn:microsoft.com/office/officeart/2005/8/layout/cycle7"/>
    <dgm:cxn modelId="{2191D71A-D771-4DEF-9505-FD8DDA1A0085}" type="presParOf" srcId="{88340E84-E430-48F9-8B36-9097CDE5C0C0}" destId="{F42A6801-E5C8-4045-9678-1A0A1E123AAE}" srcOrd="0" destOrd="0" presId="urn:microsoft.com/office/officeart/2005/8/layout/cycle7"/>
    <dgm:cxn modelId="{DB0F9953-C29D-4BD6-BB0D-522D3246BED6}" type="presParOf" srcId="{6F6504EF-D9FC-48FC-BF63-C52481C48A24}" destId="{55C0A67A-D72F-4B85-86C9-D28843A6CF6F}" srcOrd="2" destOrd="0" presId="urn:microsoft.com/office/officeart/2005/8/layout/cycle7"/>
    <dgm:cxn modelId="{B87EF869-A731-492A-A6CC-45F011AC16E9}" type="presParOf" srcId="{6F6504EF-D9FC-48FC-BF63-C52481C48A24}" destId="{EF54EFFC-6B00-40FE-9921-AAA65F91E7E7}" srcOrd="3" destOrd="0" presId="urn:microsoft.com/office/officeart/2005/8/layout/cycle7"/>
    <dgm:cxn modelId="{0E987DD1-B290-4689-A322-E6B0AFF0EC4F}" type="presParOf" srcId="{EF54EFFC-6B00-40FE-9921-AAA65F91E7E7}" destId="{F51EAA00-7CDA-42D5-A4A3-0E4C156B3C61}" srcOrd="0" destOrd="0" presId="urn:microsoft.com/office/officeart/2005/8/layout/cycle7"/>
    <dgm:cxn modelId="{85C797B6-1C06-4DA3-9FFF-BA444B66C231}" type="presParOf" srcId="{6F6504EF-D9FC-48FC-BF63-C52481C48A24}" destId="{C69542A2-491D-4305-92DD-E25948743E3B}" srcOrd="4" destOrd="0" presId="urn:microsoft.com/office/officeart/2005/8/layout/cycle7"/>
    <dgm:cxn modelId="{41E24B55-733A-4E7B-868A-C729AAEA3CC0}" type="presParOf" srcId="{6F6504EF-D9FC-48FC-BF63-C52481C48A24}" destId="{B478A258-19E4-43BD-BBED-B2E63D56BD46}" srcOrd="5" destOrd="0" presId="urn:microsoft.com/office/officeart/2005/8/layout/cycle7"/>
    <dgm:cxn modelId="{F5784BDA-57BC-4FB7-BC4D-C02968C40682}" type="presParOf" srcId="{B478A258-19E4-43BD-BBED-B2E63D56BD46}" destId="{2FE621F8-EF9F-4411-A7AB-60891B87C2E1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2A03C9-7A4B-4F17-8677-590AE207D46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8099E0-BF20-4976-A03A-876BEE08353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Used for course verification survey by the Registrar’s Office and Undergraduate Education</a:t>
          </a:r>
        </a:p>
      </dgm:t>
    </dgm:pt>
    <dgm:pt modelId="{D7E97298-8895-457F-B3FB-A4A23CD6D781}" type="parTrans" cxnId="{5608ECF9-B6A7-42EA-857F-C15595E1842F}">
      <dgm:prSet/>
      <dgm:spPr/>
      <dgm:t>
        <a:bodyPr/>
        <a:lstStyle/>
        <a:p>
          <a:endParaRPr lang="en-US"/>
        </a:p>
      </dgm:t>
    </dgm:pt>
    <dgm:pt modelId="{70E47B3A-5B3B-4831-8ADA-A8E9994BAFC7}" type="sibTrans" cxnId="{5608ECF9-B6A7-42EA-857F-C15595E1842F}">
      <dgm:prSet/>
      <dgm:spPr/>
      <dgm:t>
        <a:bodyPr/>
        <a:lstStyle/>
        <a:p>
          <a:endParaRPr lang="en-US"/>
        </a:p>
      </dgm:t>
    </dgm:pt>
    <dgm:pt modelId="{DA618D3A-AC78-4987-BAFD-57183E816C3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Ask instructors to verify certain information for students within their course by raising a flag. </a:t>
          </a:r>
          <a:endParaRPr lang="en-US" dirty="0"/>
        </a:p>
      </dgm:t>
    </dgm:pt>
    <dgm:pt modelId="{7E992455-53D6-4D40-AC2B-589503F9A614}" type="parTrans" cxnId="{0788FA40-9ED5-4070-BAC2-317BC4F67649}">
      <dgm:prSet/>
      <dgm:spPr/>
      <dgm:t>
        <a:bodyPr/>
        <a:lstStyle/>
        <a:p>
          <a:endParaRPr lang="en-US"/>
        </a:p>
      </dgm:t>
    </dgm:pt>
    <dgm:pt modelId="{7A6926D5-B8CF-4AE2-B07D-6D82E13C4D64}" type="sibTrans" cxnId="{0788FA40-9ED5-4070-BAC2-317BC4F67649}">
      <dgm:prSet/>
      <dgm:spPr/>
      <dgm:t>
        <a:bodyPr/>
        <a:lstStyle/>
        <a:p>
          <a:endParaRPr lang="en-US"/>
        </a:p>
      </dgm:t>
    </dgm:pt>
    <dgm:pt modelId="{D9D02E1A-3976-4310-8788-9613E556535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Flag triggers intervention from campus service provider</a:t>
          </a:r>
        </a:p>
      </dgm:t>
    </dgm:pt>
    <dgm:pt modelId="{5FE55C0E-E481-4CE8-A0A5-E63CC89943AE}" type="parTrans" cxnId="{7E3F6C1B-3691-4503-9422-D598695AD3AB}">
      <dgm:prSet/>
      <dgm:spPr/>
      <dgm:t>
        <a:bodyPr/>
        <a:lstStyle/>
        <a:p>
          <a:endParaRPr lang="en-US"/>
        </a:p>
      </dgm:t>
    </dgm:pt>
    <dgm:pt modelId="{97E6A58B-FC9E-4F51-B0E2-B0270FE08F11}" type="sibTrans" cxnId="{7E3F6C1B-3691-4503-9422-D598695AD3AB}">
      <dgm:prSet/>
      <dgm:spPr/>
      <dgm:t>
        <a:bodyPr/>
        <a:lstStyle/>
        <a:p>
          <a:endParaRPr lang="en-US"/>
        </a:p>
      </dgm:t>
    </dgm:pt>
    <dgm:pt modelId="{6679835B-E412-4702-A758-1487078EF1C6}" type="pres">
      <dgm:prSet presAssocID="{EC2A03C9-7A4B-4F17-8677-590AE207D46E}" presName="root" presStyleCnt="0">
        <dgm:presLayoutVars>
          <dgm:dir/>
          <dgm:resizeHandles val="exact"/>
        </dgm:presLayoutVars>
      </dgm:prSet>
      <dgm:spPr/>
    </dgm:pt>
    <dgm:pt modelId="{6757F051-38D1-4ADE-BBD4-2BAF2D11FFB4}" type="pres">
      <dgm:prSet presAssocID="{508099E0-BF20-4976-A03A-876BEE083532}" presName="compNode" presStyleCnt="0"/>
      <dgm:spPr/>
    </dgm:pt>
    <dgm:pt modelId="{F7589881-B88C-4A62-A954-550A55157A31}" type="pres">
      <dgm:prSet presAssocID="{508099E0-BF20-4976-A03A-876BEE083532}" presName="bgRect" presStyleLbl="bgShp" presStyleIdx="0" presStyleCnt="3"/>
      <dgm:spPr/>
    </dgm:pt>
    <dgm:pt modelId="{0DD23FB8-A2FA-41C4-8787-C8A164AB68FC}" type="pres">
      <dgm:prSet presAssocID="{508099E0-BF20-4976-A03A-876BEE08353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15EA7806-1314-4B4E-A8A6-7549D0B0B8C3}" type="pres">
      <dgm:prSet presAssocID="{508099E0-BF20-4976-A03A-876BEE083532}" presName="spaceRect" presStyleCnt="0"/>
      <dgm:spPr/>
    </dgm:pt>
    <dgm:pt modelId="{C234B453-9874-4394-BC3D-ADB5DB9DCB7D}" type="pres">
      <dgm:prSet presAssocID="{508099E0-BF20-4976-A03A-876BEE083532}" presName="parTx" presStyleLbl="revTx" presStyleIdx="0" presStyleCnt="3">
        <dgm:presLayoutVars>
          <dgm:chMax val="0"/>
          <dgm:chPref val="0"/>
        </dgm:presLayoutVars>
      </dgm:prSet>
      <dgm:spPr/>
    </dgm:pt>
    <dgm:pt modelId="{E277F894-3534-45F8-BDD0-86C984CF8FF9}" type="pres">
      <dgm:prSet presAssocID="{70E47B3A-5B3B-4831-8ADA-A8E9994BAFC7}" presName="sibTrans" presStyleCnt="0"/>
      <dgm:spPr/>
    </dgm:pt>
    <dgm:pt modelId="{D8E74EFE-2E3B-4DB0-AC7B-8B1E585A690A}" type="pres">
      <dgm:prSet presAssocID="{DA618D3A-AC78-4987-BAFD-57183E816C3B}" presName="compNode" presStyleCnt="0"/>
      <dgm:spPr/>
    </dgm:pt>
    <dgm:pt modelId="{F613F5C3-505E-4974-81BC-08A9DE1BF714}" type="pres">
      <dgm:prSet presAssocID="{DA618D3A-AC78-4987-BAFD-57183E816C3B}" presName="bgRect" presStyleLbl="bgShp" presStyleIdx="1" presStyleCnt="3"/>
      <dgm:spPr/>
    </dgm:pt>
    <dgm:pt modelId="{E94F3BF3-0488-4F86-92A2-FB2E5D26E369}" type="pres">
      <dgm:prSet presAssocID="{DA618D3A-AC78-4987-BAFD-57183E816C3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B08DEA0D-8EB6-45DA-9EE6-45F9F9AB702F}" type="pres">
      <dgm:prSet presAssocID="{DA618D3A-AC78-4987-BAFD-57183E816C3B}" presName="spaceRect" presStyleCnt="0"/>
      <dgm:spPr/>
    </dgm:pt>
    <dgm:pt modelId="{FAB0135D-2296-4FB9-A223-96B4005EA5D6}" type="pres">
      <dgm:prSet presAssocID="{DA618D3A-AC78-4987-BAFD-57183E816C3B}" presName="parTx" presStyleLbl="revTx" presStyleIdx="1" presStyleCnt="3">
        <dgm:presLayoutVars>
          <dgm:chMax val="0"/>
          <dgm:chPref val="0"/>
        </dgm:presLayoutVars>
      </dgm:prSet>
      <dgm:spPr/>
    </dgm:pt>
    <dgm:pt modelId="{47FA03C1-FA51-42AB-B1EF-68D935F46ECB}" type="pres">
      <dgm:prSet presAssocID="{7A6926D5-B8CF-4AE2-B07D-6D82E13C4D64}" presName="sibTrans" presStyleCnt="0"/>
      <dgm:spPr/>
    </dgm:pt>
    <dgm:pt modelId="{8C42A460-30E4-418C-B716-6003158F28C1}" type="pres">
      <dgm:prSet presAssocID="{D9D02E1A-3976-4310-8788-9613E5565357}" presName="compNode" presStyleCnt="0"/>
      <dgm:spPr/>
    </dgm:pt>
    <dgm:pt modelId="{AC28D7A6-EAA8-466F-B00C-AA1EB69BF53B}" type="pres">
      <dgm:prSet presAssocID="{D9D02E1A-3976-4310-8788-9613E5565357}" presName="bgRect" presStyleLbl="bgShp" presStyleIdx="2" presStyleCnt="3"/>
      <dgm:spPr/>
    </dgm:pt>
    <dgm:pt modelId="{F11E4D42-9884-4DC6-AB89-D8D652BDEBF1}" type="pres">
      <dgm:prSet presAssocID="{D9D02E1A-3976-4310-8788-9613E556535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ag"/>
        </a:ext>
      </dgm:extLst>
    </dgm:pt>
    <dgm:pt modelId="{098FDD47-700C-4361-9B21-F902B30850BF}" type="pres">
      <dgm:prSet presAssocID="{D9D02E1A-3976-4310-8788-9613E5565357}" presName="spaceRect" presStyleCnt="0"/>
      <dgm:spPr/>
    </dgm:pt>
    <dgm:pt modelId="{9A14E3E3-A84E-4AFF-B3CD-D6E30917D89A}" type="pres">
      <dgm:prSet presAssocID="{D9D02E1A-3976-4310-8788-9613E556535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7E3F6C1B-3691-4503-9422-D598695AD3AB}" srcId="{EC2A03C9-7A4B-4F17-8677-590AE207D46E}" destId="{D9D02E1A-3976-4310-8788-9613E5565357}" srcOrd="2" destOrd="0" parTransId="{5FE55C0E-E481-4CE8-A0A5-E63CC89943AE}" sibTransId="{97E6A58B-FC9E-4F51-B0E2-B0270FE08F11}"/>
    <dgm:cxn modelId="{4C3E963B-23D6-488F-B343-02177F6436B3}" type="presOf" srcId="{DA618D3A-AC78-4987-BAFD-57183E816C3B}" destId="{FAB0135D-2296-4FB9-A223-96B4005EA5D6}" srcOrd="0" destOrd="0" presId="urn:microsoft.com/office/officeart/2018/2/layout/IconVerticalSolidList"/>
    <dgm:cxn modelId="{0788FA40-9ED5-4070-BAC2-317BC4F67649}" srcId="{EC2A03C9-7A4B-4F17-8677-590AE207D46E}" destId="{DA618D3A-AC78-4987-BAFD-57183E816C3B}" srcOrd="1" destOrd="0" parTransId="{7E992455-53D6-4D40-AC2B-589503F9A614}" sibTransId="{7A6926D5-B8CF-4AE2-B07D-6D82E13C4D64}"/>
    <dgm:cxn modelId="{9D18DC6C-ABF5-4062-9ADB-AB53CC287C6B}" type="presOf" srcId="{EC2A03C9-7A4B-4F17-8677-590AE207D46E}" destId="{6679835B-E412-4702-A758-1487078EF1C6}" srcOrd="0" destOrd="0" presId="urn:microsoft.com/office/officeart/2018/2/layout/IconVerticalSolidList"/>
    <dgm:cxn modelId="{4C418180-D709-4952-9509-F5D282A5C843}" type="presOf" srcId="{D9D02E1A-3976-4310-8788-9613E5565357}" destId="{9A14E3E3-A84E-4AFF-B3CD-D6E30917D89A}" srcOrd="0" destOrd="0" presId="urn:microsoft.com/office/officeart/2018/2/layout/IconVerticalSolidList"/>
    <dgm:cxn modelId="{9BB0869D-E03C-4A9D-8A4E-BA3B21742573}" type="presOf" srcId="{508099E0-BF20-4976-A03A-876BEE083532}" destId="{C234B453-9874-4394-BC3D-ADB5DB9DCB7D}" srcOrd="0" destOrd="0" presId="urn:microsoft.com/office/officeart/2018/2/layout/IconVerticalSolidList"/>
    <dgm:cxn modelId="{5608ECF9-B6A7-42EA-857F-C15595E1842F}" srcId="{EC2A03C9-7A4B-4F17-8677-590AE207D46E}" destId="{508099E0-BF20-4976-A03A-876BEE083532}" srcOrd="0" destOrd="0" parTransId="{D7E97298-8895-457F-B3FB-A4A23CD6D781}" sibTransId="{70E47B3A-5B3B-4831-8ADA-A8E9994BAFC7}"/>
    <dgm:cxn modelId="{C013678C-500E-4689-B84A-1F7B5C2B23A9}" type="presParOf" srcId="{6679835B-E412-4702-A758-1487078EF1C6}" destId="{6757F051-38D1-4ADE-BBD4-2BAF2D11FFB4}" srcOrd="0" destOrd="0" presId="urn:microsoft.com/office/officeart/2018/2/layout/IconVerticalSolidList"/>
    <dgm:cxn modelId="{86D7FFF1-DB33-40CF-A21A-EA2AD44F8946}" type="presParOf" srcId="{6757F051-38D1-4ADE-BBD4-2BAF2D11FFB4}" destId="{F7589881-B88C-4A62-A954-550A55157A31}" srcOrd="0" destOrd="0" presId="urn:microsoft.com/office/officeart/2018/2/layout/IconVerticalSolidList"/>
    <dgm:cxn modelId="{E761CF2E-1C2E-4704-9707-788FA053E46F}" type="presParOf" srcId="{6757F051-38D1-4ADE-BBD4-2BAF2D11FFB4}" destId="{0DD23FB8-A2FA-41C4-8787-C8A164AB68FC}" srcOrd="1" destOrd="0" presId="urn:microsoft.com/office/officeart/2018/2/layout/IconVerticalSolidList"/>
    <dgm:cxn modelId="{E8ADE914-DFFC-4647-B4F2-3651FD3ECCE6}" type="presParOf" srcId="{6757F051-38D1-4ADE-BBD4-2BAF2D11FFB4}" destId="{15EA7806-1314-4B4E-A8A6-7549D0B0B8C3}" srcOrd="2" destOrd="0" presId="urn:microsoft.com/office/officeart/2018/2/layout/IconVerticalSolidList"/>
    <dgm:cxn modelId="{F87DB55D-4AA2-4250-88A0-BE986BCF37CF}" type="presParOf" srcId="{6757F051-38D1-4ADE-BBD4-2BAF2D11FFB4}" destId="{C234B453-9874-4394-BC3D-ADB5DB9DCB7D}" srcOrd="3" destOrd="0" presId="urn:microsoft.com/office/officeart/2018/2/layout/IconVerticalSolidList"/>
    <dgm:cxn modelId="{9A149CEC-A4F9-4D40-BF22-3FA53955B92C}" type="presParOf" srcId="{6679835B-E412-4702-A758-1487078EF1C6}" destId="{E277F894-3534-45F8-BDD0-86C984CF8FF9}" srcOrd="1" destOrd="0" presId="urn:microsoft.com/office/officeart/2018/2/layout/IconVerticalSolidList"/>
    <dgm:cxn modelId="{FDB1AFAB-8F2D-4704-850E-5B132E9E1E14}" type="presParOf" srcId="{6679835B-E412-4702-A758-1487078EF1C6}" destId="{D8E74EFE-2E3B-4DB0-AC7B-8B1E585A690A}" srcOrd="2" destOrd="0" presId="urn:microsoft.com/office/officeart/2018/2/layout/IconVerticalSolidList"/>
    <dgm:cxn modelId="{AD6F1D2D-A8C1-44C6-935E-D61285086328}" type="presParOf" srcId="{D8E74EFE-2E3B-4DB0-AC7B-8B1E585A690A}" destId="{F613F5C3-505E-4974-81BC-08A9DE1BF714}" srcOrd="0" destOrd="0" presId="urn:microsoft.com/office/officeart/2018/2/layout/IconVerticalSolidList"/>
    <dgm:cxn modelId="{672C9890-73F9-4D89-8052-712EA905C070}" type="presParOf" srcId="{D8E74EFE-2E3B-4DB0-AC7B-8B1E585A690A}" destId="{E94F3BF3-0488-4F86-92A2-FB2E5D26E369}" srcOrd="1" destOrd="0" presId="urn:microsoft.com/office/officeart/2018/2/layout/IconVerticalSolidList"/>
    <dgm:cxn modelId="{C26271A0-A742-48FA-9358-B9D59A7F7EC3}" type="presParOf" srcId="{D8E74EFE-2E3B-4DB0-AC7B-8B1E585A690A}" destId="{B08DEA0D-8EB6-45DA-9EE6-45F9F9AB702F}" srcOrd="2" destOrd="0" presId="urn:microsoft.com/office/officeart/2018/2/layout/IconVerticalSolidList"/>
    <dgm:cxn modelId="{62C979A4-30EB-40CA-AB40-FB301F1E8867}" type="presParOf" srcId="{D8E74EFE-2E3B-4DB0-AC7B-8B1E585A690A}" destId="{FAB0135D-2296-4FB9-A223-96B4005EA5D6}" srcOrd="3" destOrd="0" presId="urn:microsoft.com/office/officeart/2018/2/layout/IconVerticalSolidList"/>
    <dgm:cxn modelId="{AA954BF3-14D9-4A5F-AFBB-527E53D435B8}" type="presParOf" srcId="{6679835B-E412-4702-A758-1487078EF1C6}" destId="{47FA03C1-FA51-42AB-B1EF-68D935F46ECB}" srcOrd="3" destOrd="0" presId="urn:microsoft.com/office/officeart/2018/2/layout/IconVerticalSolidList"/>
    <dgm:cxn modelId="{F88D9503-8436-4EC5-A6C4-B9EBA1367025}" type="presParOf" srcId="{6679835B-E412-4702-A758-1487078EF1C6}" destId="{8C42A460-30E4-418C-B716-6003158F28C1}" srcOrd="4" destOrd="0" presId="urn:microsoft.com/office/officeart/2018/2/layout/IconVerticalSolidList"/>
    <dgm:cxn modelId="{BD75FFD5-57E1-4E06-96D8-0B8814969634}" type="presParOf" srcId="{8C42A460-30E4-418C-B716-6003158F28C1}" destId="{AC28D7A6-EAA8-466F-B00C-AA1EB69BF53B}" srcOrd="0" destOrd="0" presId="urn:microsoft.com/office/officeart/2018/2/layout/IconVerticalSolidList"/>
    <dgm:cxn modelId="{CED85DF9-7A2A-431E-A925-3F29E2C5F6E1}" type="presParOf" srcId="{8C42A460-30E4-418C-B716-6003158F28C1}" destId="{F11E4D42-9884-4DC6-AB89-D8D652BDEBF1}" srcOrd="1" destOrd="0" presId="urn:microsoft.com/office/officeart/2018/2/layout/IconVerticalSolidList"/>
    <dgm:cxn modelId="{EA7FA036-1662-4E9F-9258-337BD06F37BF}" type="presParOf" srcId="{8C42A460-30E4-418C-B716-6003158F28C1}" destId="{098FDD47-700C-4361-9B21-F902B30850BF}" srcOrd="2" destOrd="0" presId="urn:microsoft.com/office/officeart/2018/2/layout/IconVerticalSolidList"/>
    <dgm:cxn modelId="{9DD7F1D9-7C4C-4A69-AE8F-7961DF042E90}" type="presParOf" srcId="{8C42A460-30E4-418C-B716-6003158F28C1}" destId="{9A14E3E3-A84E-4AFF-B3CD-D6E30917D89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65A3B6-0F62-4A20-BE26-67F7A5ECD7FC}">
      <dsp:nvSpPr>
        <dsp:cNvPr id="0" name=""/>
        <dsp:cNvSpPr/>
      </dsp:nvSpPr>
      <dsp:spPr>
        <a:xfrm>
          <a:off x="1317028" y="955"/>
          <a:ext cx="1525193" cy="762596"/>
        </a:xfrm>
        <a:prstGeom prst="roundRect">
          <a:avLst>
            <a:gd name="adj" fmla="val 10000"/>
          </a:avLst>
        </a:prstGeom>
        <a:solidFill>
          <a:srgbClr val="FFFFFF"/>
        </a:solidFill>
        <a:ln w="25400" cap="flat" cmpd="sng" algn="ctr">
          <a:solidFill>
            <a:srgbClr val="509E2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rgbClr val="509E2F"/>
              </a:solidFill>
            </a:rPr>
            <a:t>Instructors</a:t>
          </a:r>
        </a:p>
      </dsp:txBody>
      <dsp:txXfrm>
        <a:off x="1339364" y="23291"/>
        <a:ext cx="1480521" cy="717924"/>
      </dsp:txXfrm>
    </dsp:sp>
    <dsp:sp modelId="{88340E84-E430-48F9-8B36-9097CDE5C0C0}">
      <dsp:nvSpPr>
        <dsp:cNvPr id="0" name=""/>
        <dsp:cNvSpPr/>
      </dsp:nvSpPr>
      <dsp:spPr>
        <a:xfrm rot="3600000">
          <a:off x="2311787" y="1339745"/>
          <a:ext cx="795391" cy="266908"/>
        </a:xfrm>
        <a:prstGeom prst="leftRightArrow">
          <a:avLst>
            <a:gd name="adj1" fmla="val 60000"/>
            <a:gd name="adj2" fmla="val 50000"/>
          </a:avLst>
        </a:prstGeom>
        <a:solidFill>
          <a:srgbClr val="509E2F"/>
        </a:solidFill>
        <a:ln>
          <a:solidFill>
            <a:srgbClr val="509E2F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</dsp:txBody>
      <dsp:txXfrm>
        <a:off x="2391859" y="1393127"/>
        <a:ext cx="635247" cy="160144"/>
      </dsp:txXfrm>
    </dsp:sp>
    <dsp:sp modelId="{55C0A67A-D72F-4B85-86C9-D28843A6CF6F}">
      <dsp:nvSpPr>
        <dsp:cNvPr id="0" name=""/>
        <dsp:cNvSpPr/>
      </dsp:nvSpPr>
      <dsp:spPr>
        <a:xfrm>
          <a:off x="2576744" y="2182848"/>
          <a:ext cx="1525193" cy="762596"/>
        </a:xfrm>
        <a:prstGeom prst="roundRect">
          <a:avLst>
            <a:gd name="adj" fmla="val 10000"/>
          </a:avLst>
        </a:prstGeom>
        <a:solidFill>
          <a:srgbClr val="FFFFFF"/>
        </a:solidFill>
        <a:ln w="25400" cap="flat" cmpd="sng" algn="ctr">
          <a:solidFill>
            <a:srgbClr val="509E2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rgbClr val="509E2F"/>
              </a:solidFill>
            </a:rPr>
            <a:t>Student</a:t>
          </a:r>
        </a:p>
      </dsp:txBody>
      <dsp:txXfrm>
        <a:off x="2599080" y="2205184"/>
        <a:ext cx="1480521" cy="717924"/>
      </dsp:txXfrm>
    </dsp:sp>
    <dsp:sp modelId="{EF54EFFC-6B00-40FE-9921-AAA65F91E7E7}">
      <dsp:nvSpPr>
        <dsp:cNvPr id="0" name=""/>
        <dsp:cNvSpPr/>
      </dsp:nvSpPr>
      <dsp:spPr>
        <a:xfrm rot="10800000">
          <a:off x="1681929" y="2430692"/>
          <a:ext cx="795391" cy="266908"/>
        </a:xfrm>
        <a:prstGeom prst="leftRightArrow">
          <a:avLst>
            <a:gd name="adj1" fmla="val 60000"/>
            <a:gd name="adj2" fmla="val 50000"/>
          </a:avLst>
        </a:prstGeom>
        <a:solidFill>
          <a:srgbClr val="509E2F"/>
        </a:solidFill>
        <a:ln>
          <a:solidFill>
            <a:srgbClr val="92D05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</dsp:txBody>
      <dsp:txXfrm rot="10800000">
        <a:off x="1762001" y="2484074"/>
        <a:ext cx="635247" cy="160144"/>
      </dsp:txXfrm>
    </dsp:sp>
    <dsp:sp modelId="{C69542A2-491D-4305-92DD-E25948743E3B}">
      <dsp:nvSpPr>
        <dsp:cNvPr id="0" name=""/>
        <dsp:cNvSpPr/>
      </dsp:nvSpPr>
      <dsp:spPr>
        <a:xfrm>
          <a:off x="57311" y="2182848"/>
          <a:ext cx="1525193" cy="762596"/>
        </a:xfrm>
        <a:prstGeom prst="roundRect">
          <a:avLst>
            <a:gd name="adj" fmla="val 10000"/>
          </a:avLst>
        </a:prstGeom>
        <a:solidFill>
          <a:srgbClr val="FFFFFF"/>
        </a:solidFill>
        <a:ln w="25400" cap="flat" cmpd="sng" algn="ctr">
          <a:solidFill>
            <a:srgbClr val="509E2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rgbClr val="509E2F"/>
              </a:solidFill>
            </a:rPr>
            <a:t>Campus Support Services</a:t>
          </a:r>
        </a:p>
      </dsp:txBody>
      <dsp:txXfrm>
        <a:off x="79647" y="2205184"/>
        <a:ext cx="1480521" cy="717924"/>
      </dsp:txXfrm>
    </dsp:sp>
    <dsp:sp modelId="{B478A258-19E4-43BD-BBED-B2E63D56BD46}">
      <dsp:nvSpPr>
        <dsp:cNvPr id="0" name=""/>
        <dsp:cNvSpPr/>
      </dsp:nvSpPr>
      <dsp:spPr>
        <a:xfrm rot="18000000">
          <a:off x="1052071" y="1339745"/>
          <a:ext cx="795391" cy="266908"/>
        </a:xfrm>
        <a:prstGeom prst="leftRightArrow">
          <a:avLst>
            <a:gd name="adj1" fmla="val 60000"/>
            <a:gd name="adj2" fmla="val 50000"/>
          </a:avLst>
        </a:prstGeom>
        <a:solidFill>
          <a:srgbClr val="509E2F"/>
        </a:solidFill>
        <a:ln>
          <a:solidFill>
            <a:srgbClr val="509E2F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</dsp:txBody>
      <dsp:txXfrm>
        <a:off x="1132143" y="1393127"/>
        <a:ext cx="635247" cy="1601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589881-B88C-4A62-A954-550A55157A31}">
      <dsp:nvSpPr>
        <dsp:cNvPr id="0" name=""/>
        <dsp:cNvSpPr/>
      </dsp:nvSpPr>
      <dsp:spPr>
        <a:xfrm>
          <a:off x="0" y="334"/>
          <a:ext cx="8021637" cy="78337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D23FB8-A2FA-41C4-8787-C8A164AB68FC}">
      <dsp:nvSpPr>
        <dsp:cNvPr id="0" name=""/>
        <dsp:cNvSpPr/>
      </dsp:nvSpPr>
      <dsp:spPr>
        <a:xfrm>
          <a:off x="236971" y="176594"/>
          <a:ext cx="430857" cy="43085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34B453-9874-4394-BC3D-ADB5DB9DCB7D}">
      <dsp:nvSpPr>
        <dsp:cNvPr id="0" name=""/>
        <dsp:cNvSpPr/>
      </dsp:nvSpPr>
      <dsp:spPr>
        <a:xfrm>
          <a:off x="904801" y="334"/>
          <a:ext cx="7116835" cy="7833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907" tIns="82907" rIns="82907" bIns="82907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Used for course verification survey by the Registrar’s Office and Undergraduate Education</a:t>
          </a:r>
        </a:p>
      </dsp:txBody>
      <dsp:txXfrm>
        <a:off x="904801" y="334"/>
        <a:ext cx="7116835" cy="783377"/>
      </dsp:txXfrm>
    </dsp:sp>
    <dsp:sp modelId="{F613F5C3-505E-4974-81BC-08A9DE1BF714}">
      <dsp:nvSpPr>
        <dsp:cNvPr id="0" name=""/>
        <dsp:cNvSpPr/>
      </dsp:nvSpPr>
      <dsp:spPr>
        <a:xfrm>
          <a:off x="0" y="979556"/>
          <a:ext cx="8021637" cy="78337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4F3BF3-0488-4F86-92A2-FB2E5D26E369}">
      <dsp:nvSpPr>
        <dsp:cNvPr id="0" name=""/>
        <dsp:cNvSpPr/>
      </dsp:nvSpPr>
      <dsp:spPr>
        <a:xfrm>
          <a:off x="236971" y="1155816"/>
          <a:ext cx="430857" cy="43085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B0135D-2296-4FB9-A223-96B4005EA5D6}">
      <dsp:nvSpPr>
        <dsp:cNvPr id="0" name=""/>
        <dsp:cNvSpPr/>
      </dsp:nvSpPr>
      <dsp:spPr>
        <a:xfrm>
          <a:off x="904801" y="979556"/>
          <a:ext cx="7116835" cy="7833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907" tIns="82907" rIns="82907" bIns="82907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Ask instructors to verify certain information for students within their course by raising a flag. </a:t>
          </a:r>
          <a:endParaRPr lang="en-US" sz="1900" kern="1200" dirty="0"/>
        </a:p>
      </dsp:txBody>
      <dsp:txXfrm>
        <a:off x="904801" y="979556"/>
        <a:ext cx="7116835" cy="783377"/>
      </dsp:txXfrm>
    </dsp:sp>
    <dsp:sp modelId="{AC28D7A6-EAA8-466F-B00C-AA1EB69BF53B}">
      <dsp:nvSpPr>
        <dsp:cNvPr id="0" name=""/>
        <dsp:cNvSpPr/>
      </dsp:nvSpPr>
      <dsp:spPr>
        <a:xfrm>
          <a:off x="0" y="1958778"/>
          <a:ext cx="8021637" cy="78337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1E4D42-9884-4DC6-AB89-D8D652BDEBF1}">
      <dsp:nvSpPr>
        <dsp:cNvPr id="0" name=""/>
        <dsp:cNvSpPr/>
      </dsp:nvSpPr>
      <dsp:spPr>
        <a:xfrm>
          <a:off x="236971" y="2135038"/>
          <a:ext cx="430857" cy="43085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14E3E3-A84E-4AFF-B3CD-D6E30917D89A}">
      <dsp:nvSpPr>
        <dsp:cNvPr id="0" name=""/>
        <dsp:cNvSpPr/>
      </dsp:nvSpPr>
      <dsp:spPr>
        <a:xfrm>
          <a:off x="904801" y="1958778"/>
          <a:ext cx="7116835" cy="7833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907" tIns="82907" rIns="82907" bIns="82907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Flag triggers intervention from campus service provider</a:t>
          </a:r>
        </a:p>
      </dsp:txBody>
      <dsp:txXfrm>
        <a:off x="904801" y="1958778"/>
        <a:ext cx="7116835" cy="7833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258EE4D-8A6D-FE43-9221-048F51E281B9}" type="datetimeFigureOut">
              <a:rPr lang="en-US" smtClean="0"/>
              <a:t>7/31/2024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0D20F39-116C-1340-B5D6-764DD69AD6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078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534546"/>
            <a:ext cx="6972300" cy="29231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TITLE HERE</a:t>
            </a:r>
          </a:p>
          <a:p>
            <a:pPr lvl="0"/>
            <a:r>
              <a:rPr lang="en-US" dirty="0"/>
              <a:t>ORGON SLAB MEDIUM, 50 PT. 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87284" y="4142233"/>
            <a:ext cx="1010412" cy="817245"/>
          </a:xfrm>
          <a:prstGeom prst="rect">
            <a:avLst/>
          </a:prstGeom>
        </p:spPr>
      </p:pic>
      <p:pic>
        <p:nvPicPr>
          <p:cNvPr id="6" name="Picture 5" descr="SquGrid_36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825"/>
            <a:ext cx="91440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191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278633"/>
            <a:ext cx="8184662" cy="743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003B49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40180"/>
            <a:ext cx="8197114" cy="2857565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1pPr>
            <a:lvl2pPr>
              <a:defRPr sz="20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3pPr>
            <a:lvl4pPr>
              <a:defRPr sz="16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5pPr>
          </a:lstStyle>
          <a:p>
            <a:pPr lvl="0"/>
            <a:r>
              <a:rPr lang="en-US" dirty="0"/>
              <a:t>Content here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24 pt.)</a:t>
            </a:r>
          </a:p>
          <a:p>
            <a:pPr lvl="1"/>
            <a:r>
              <a:rPr lang="en-US" dirty="0"/>
              <a:t>Second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20)</a:t>
            </a:r>
          </a:p>
          <a:p>
            <a:pPr lvl="2"/>
            <a:r>
              <a:rPr lang="en-US" dirty="0"/>
              <a:t>Third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18)</a:t>
            </a:r>
          </a:p>
          <a:p>
            <a:pPr lvl="3"/>
            <a:r>
              <a:rPr lang="en-US" dirty="0"/>
              <a:t>Fourth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16)</a:t>
            </a:r>
          </a:p>
          <a:p>
            <a:pPr lvl="4"/>
            <a:r>
              <a:rPr lang="en-US" dirty="0"/>
              <a:t>Fifth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14)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298002"/>
            <a:ext cx="8184662" cy="3083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(ORGON SLAB LIGHT, 24 PT.)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142488"/>
            <a:ext cx="9342553" cy="3503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91856" y="4141789"/>
            <a:ext cx="1010412" cy="81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143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278633"/>
            <a:ext cx="8184662" cy="743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003B49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302545"/>
            <a:ext cx="8076956" cy="3011623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1pPr>
            <a:lvl2pPr>
              <a:defRPr sz="20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3pPr>
            <a:lvl4pPr>
              <a:defRPr sz="16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5pPr>
          </a:lstStyle>
          <a:p>
            <a:pPr lvl="0"/>
            <a:r>
              <a:rPr lang="en-US" dirty="0"/>
              <a:t>Bulleted content here (</a:t>
            </a:r>
            <a:r>
              <a:rPr lang="en-US" dirty="0" err="1"/>
              <a:t>Orgon</a:t>
            </a:r>
            <a:r>
              <a:rPr lang="en-US" dirty="0"/>
              <a:t> Slab Light, 24 pt.)</a:t>
            </a:r>
          </a:p>
          <a:p>
            <a:pPr lvl="1"/>
            <a:r>
              <a:rPr lang="en-US" dirty="0"/>
              <a:t>Second level (</a:t>
            </a:r>
            <a:r>
              <a:rPr lang="en-US" dirty="0" err="1"/>
              <a:t>Orgon</a:t>
            </a:r>
            <a:r>
              <a:rPr lang="en-US" dirty="0"/>
              <a:t> Slab Light, 20)</a:t>
            </a:r>
          </a:p>
          <a:p>
            <a:pPr lvl="2"/>
            <a:r>
              <a:rPr lang="en-US" dirty="0"/>
              <a:t>Third level (</a:t>
            </a:r>
            <a:r>
              <a:rPr lang="en-US" dirty="0" err="1"/>
              <a:t>Orgon</a:t>
            </a:r>
            <a:r>
              <a:rPr lang="en-US" dirty="0"/>
              <a:t> Slab Light, 18)</a:t>
            </a:r>
          </a:p>
          <a:p>
            <a:pPr lvl="3"/>
            <a:r>
              <a:rPr lang="en-US" dirty="0"/>
              <a:t>Fourth level (</a:t>
            </a:r>
            <a:r>
              <a:rPr lang="en-US" dirty="0" err="1"/>
              <a:t>Orgon</a:t>
            </a:r>
            <a:r>
              <a:rPr lang="en-US" dirty="0"/>
              <a:t> Slab Light, 16)</a:t>
            </a:r>
          </a:p>
          <a:p>
            <a:pPr lvl="4"/>
            <a:r>
              <a:rPr lang="en-US" dirty="0"/>
              <a:t>Fifth level (</a:t>
            </a:r>
            <a:r>
              <a:rPr lang="en-US" dirty="0" err="1"/>
              <a:t>Orgon</a:t>
            </a:r>
            <a:r>
              <a:rPr lang="en-US" dirty="0"/>
              <a:t> Slab Light, 14)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142488"/>
            <a:ext cx="9342553" cy="3503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91856" y="4141789"/>
            <a:ext cx="1010412" cy="81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922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6" y="1302545"/>
            <a:ext cx="8021637" cy="33242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003B49"/>
                </a:solidFill>
                <a:latin typeface="Orgon Slab"/>
                <a:cs typeface="Orgon Slab"/>
              </a:defRPr>
            </a:lvl1pPr>
          </a:lstStyle>
          <a:p>
            <a:r>
              <a:rPr lang="en-US" dirty="0"/>
              <a:t>Graphic Here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278633"/>
            <a:ext cx="8184662" cy="743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003B49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142488"/>
            <a:ext cx="9342553" cy="350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91856" y="4141789"/>
            <a:ext cx="1010412" cy="81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547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8368" y="1740181"/>
            <a:ext cx="8197114" cy="23383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1pPr>
            <a:lvl2pPr>
              <a:defRPr sz="20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3pPr>
            <a:lvl4pPr>
              <a:defRPr sz="16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5pPr>
          </a:lstStyle>
          <a:p>
            <a:pPr lvl="0"/>
            <a:r>
              <a:rPr lang="en-US" dirty="0"/>
              <a:t>Content here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24 pt.)</a:t>
            </a:r>
          </a:p>
          <a:p>
            <a:pPr lvl="1"/>
            <a:r>
              <a:rPr lang="en-US" dirty="0"/>
              <a:t>Second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20)</a:t>
            </a:r>
          </a:p>
          <a:p>
            <a:pPr lvl="2"/>
            <a:r>
              <a:rPr lang="en-US" dirty="0"/>
              <a:t>Third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18)</a:t>
            </a:r>
          </a:p>
          <a:p>
            <a:pPr lvl="3"/>
            <a:r>
              <a:rPr lang="en-US" dirty="0"/>
              <a:t>Fourth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16)</a:t>
            </a:r>
          </a:p>
          <a:p>
            <a:pPr lvl="4"/>
            <a:r>
              <a:rPr lang="en-US" dirty="0"/>
              <a:t>Fifth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14)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298002"/>
            <a:ext cx="8184662" cy="3083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(ORGON SLAB LIGHT, 24 PT.)</a:t>
            </a:r>
          </a:p>
        </p:txBody>
      </p:sp>
      <p:pic>
        <p:nvPicPr>
          <p:cNvPr id="10" name="Picture 9" descr="SquGrid_36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825"/>
            <a:ext cx="9144000" cy="342900"/>
          </a:xfrm>
          <a:prstGeom prst="rect">
            <a:avLst/>
          </a:prstGeom>
        </p:spPr>
      </p:pic>
      <p:sp>
        <p:nvSpPr>
          <p:cNvPr id="7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24157" y="392933"/>
            <a:ext cx="8184662" cy="743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7284" y="4142233"/>
            <a:ext cx="1010412" cy="81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872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302545"/>
            <a:ext cx="8196210" cy="2776032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1pPr>
            <a:lvl2pPr>
              <a:defRPr sz="20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3pPr>
            <a:lvl4pPr>
              <a:defRPr sz="16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5pPr>
          </a:lstStyle>
          <a:p>
            <a:pPr lvl="0"/>
            <a:r>
              <a:rPr lang="en-US" dirty="0"/>
              <a:t>Bulleted content here (</a:t>
            </a:r>
            <a:r>
              <a:rPr lang="en-US" dirty="0" err="1"/>
              <a:t>Orgon</a:t>
            </a:r>
            <a:r>
              <a:rPr lang="en-US" dirty="0"/>
              <a:t> Slab Light, 24 pt.)</a:t>
            </a:r>
          </a:p>
          <a:p>
            <a:pPr lvl="1"/>
            <a:r>
              <a:rPr lang="en-US" dirty="0"/>
              <a:t>Second level (</a:t>
            </a:r>
            <a:r>
              <a:rPr lang="en-US" dirty="0" err="1"/>
              <a:t>Orgon</a:t>
            </a:r>
            <a:r>
              <a:rPr lang="en-US" dirty="0"/>
              <a:t> Slab Light, 20)</a:t>
            </a:r>
          </a:p>
          <a:p>
            <a:pPr lvl="2"/>
            <a:r>
              <a:rPr lang="en-US" dirty="0"/>
              <a:t>Third level (</a:t>
            </a:r>
            <a:r>
              <a:rPr lang="en-US" dirty="0" err="1"/>
              <a:t>Orgon</a:t>
            </a:r>
            <a:r>
              <a:rPr lang="en-US" dirty="0"/>
              <a:t> Slab Light, 18)</a:t>
            </a:r>
          </a:p>
          <a:p>
            <a:pPr lvl="3"/>
            <a:r>
              <a:rPr lang="en-US" dirty="0"/>
              <a:t>Fourth level (</a:t>
            </a:r>
            <a:r>
              <a:rPr lang="en-US" dirty="0" err="1"/>
              <a:t>Orgon</a:t>
            </a:r>
            <a:r>
              <a:rPr lang="en-US" dirty="0"/>
              <a:t> Slab Light, 16)</a:t>
            </a:r>
          </a:p>
          <a:p>
            <a:pPr lvl="4"/>
            <a:r>
              <a:rPr lang="en-US" dirty="0"/>
              <a:t>Fifth level (</a:t>
            </a:r>
            <a:r>
              <a:rPr lang="en-US" dirty="0" err="1"/>
              <a:t>Orgon</a:t>
            </a:r>
            <a:r>
              <a:rPr lang="en-US" dirty="0"/>
              <a:t> Slab Light, 14)</a:t>
            </a:r>
          </a:p>
        </p:txBody>
      </p:sp>
      <p:pic>
        <p:nvPicPr>
          <p:cNvPr id="9" name="Picture 8" descr="SquGrid_36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825"/>
            <a:ext cx="9144000" cy="342900"/>
          </a:xfrm>
          <a:prstGeom prst="rect">
            <a:avLst/>
          </a:prstGeom>
        </p:spPr>
      </p:pic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24157" y="392933"/>
            <a:ext cx="8184662" cy="743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7284" y="4142233"/>
            <a:ext cx="1010412" cy="81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220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6" y="1302545"/>
            <a:ext cx="8021637" cy="27424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1pPr>
          </a:lstStyle>
          <a:p>
            <a:r>
              <a:rPr lang="en-US" dirty="0"/>
              <a:t>Graphic Here</a:t>
            </a:r>
          </a:p>
        </p:txBody>
      </p:sp>
      <p:pic>
        <p:nvPicPr>
          <p:cNvPr id="8" name="Picture 7" descr="SquGrid_36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825"/>
            <a:ext cx="9144000" cy="3429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24157" y="392933"/>
            <a:ext cx="8184662" cy="743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7284" y="4142233"/>
            <a:ext cx="1010412" cy="81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55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420507"/>
            <a:ext cx="6972300" cy="19813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rgbClr val="003B49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TITLE HERE</a:t>
            </a:r>
          </a:p>
          <a:p>
            <a:pPr lvl="0"/>
            <a:r>
              <a:rPr lang="en-US" dirty="0"/>
              <a:t>ORGON SLAB MEDIUM, 50 PT. 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91856" y="4141789"/>
            <a:ext cx="1010412" cy="8172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152013"/>
            <a:ext cx="9342553" cy="35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503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278633"/>
            <a:ext cx="8184662" cy="743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003B49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40180"/>
            <a:ext cx="8197114" cy="2857565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1pPr>
            <a:lvl2pPr>
              <a:defRPr sz="20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3pPr>
            <a:lvl4pPr>
              <a:defRPr sz="16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5pPr>
          </a:lstStyle>
          <a:p>
            <a:pPr lvl="0"/>
            <a:r>
              <a:rPr lang="en-US" dirty="0"/>
              <a:t>Content here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24 pt.)</a:t>
            </a:r>
          </a:p>
          <a:p>
            <a:pPr lvl="1"/>
            <a:r>
              <a:rPr lang="en-US" dirty="0"/>
              <a:t>Second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20)</a:t>
            </a:r>
          </a:p>
          <a:p>
            <a:pPr lvl="2"/>
            <a:r>
              <a:rPr lang="en-US" dirty="0"/>
              <a:t>Third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18)</a:t>
            </a:r>
          </a:p>
          <a:p>
            <a:pPr lvl="3"/>
            <a:r>
              <a:rPr lang="en-US" dirty="0"/>
              <a:t>Fourth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16)</a:t>
            </a:r>
          </a:p>
          <a:p>
            <a:pPr lvl="4"/>
            <a:r>
              <a:rPr lang="en-US" dirty="0"/>
              <a:t>Fifth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14)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298002"/>
            <a:ext cx="8184662" cy="3083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(ORGON SLAB LIGHT, 24 PT.)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152013"/>
            <a:ext cx="9342553" cy="3503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91856" y="4141789"/>
            <a:ext cx="1010412" cy="81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263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278633"/>
            <a:ext cx="8184662" cy="743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003B49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302545"/>
            <a:ext cx="8196210" cy="3011623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1pPr>
            <a:lvl2pPr>
              <a:defRPr sz="20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3pPr>
            <a:lvl4pPr>
              <a:defRPr sz="16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5pPr>
          </a:lstStyle>
          <a:p>
            <a:pPr lvl="0"/>
            <a:r>
              <a:rPr lang="en-US" dirty="0"/>
              <a:t>Bulleted content here (</a:t>
            </a:r>
            <a:r>
              <a:rPr lang="en-US" dirty="0" err="1"/>
              <a:t>Orgon</a:t>
            </a:r>
            <a:r>
              <a:rPr lang="en-US" dirty="0"/>
              <a:t> Slab Light, 24 pt.)</a:t>
            </a:r>
          </a:p>
          <a:p>
            <a:pPr lvl="1"/>
            <a:r>
              <a:rPr lang="en-US" dirty="0"/>
              <a:t>Second level (</a:t>
            </a:r>
            <a:r>
              <a:rPr lang="en-US" dirty="0" err="1"/>
              <a:t>Orgon</a:t>
            </a:r>
            <a:r>
              <a:rPr lang="en-US" dirty="0"/>
              <a:t> Slab Light, 20)</a:t>
            </a:r>
          </a:p>
          <a:p>
            <a:pPr lvl="2"/>
            <a:r>
              <a:rPr lang="en-US" dirty="0"/>
              <a:t>Third level (</a:t>
            </a:r>
            <a:r>
              <a:rPr lang="en-US" dirty="0" err="1"/>
              <a:t>Orgon</a:t>
            </a:r>
            <a:r>
              <a:rPr lang="en-US" dirty="0"/>
              <a:t> Slab Light, 18)</a:t>
            </a:r>
          </a:p>
          <a:p>
            <a:pPr lvl="3"/>
            <a:r>
              <a:rPr lang="en-US" dirty="0"/>
              <a:t>Fourth level (</a:t>
            </a:r>
            <a:r>
              <a:rPr lang="en-US" dirty="0" err="1"/>
              <a:t>Orgon</a:t>
            </a:r>
            <a:r>
              <a:rPr lang="en-US" dirty="0"/>
              <a:t> Slab Light, 16)</a:t>
            </a:r>
          </a:p>
          <a:p>
            <a:pPr lvl="4"/>
            <a:r>
              <a:rPr lang="en-US" dirty="0"/>
              <a:t>Fifth level (</a:t>
            </a:r>
            <a:r>
              <a:rPr lang="en-US" dirty="0" err="1"/>
              <a:t>Orgon</a:t>
            </a:r>
            <a:r>
              <a:rPr lang="en-US" dirty="0"/>
              <a:t> Slab Light14)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152013"/>
            <a:ext cx="9342553" cy="3503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91856" y="4141789"/>
            <a:ext cx="1010412" cy="81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958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6" y="1302545"/>
            <a:ext cx="8021637" cy="33242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1pPr>
          </a:lstStyle>
          <a:p>
            <a:r>
              <a:rPr lang="en-US" dirty="0"/>
              <a:t>Graphic Here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278633"/>
            <a:ext cx="8184662" cy="743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003B49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152013"/>
            <a:ext cx="9342553" cy="3503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91856" y="4141789"/>
            <a:ext cx="1010412" cy="81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014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381535"/>
            <a:ext cx="6972300" cy="276025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rgbClr val="003B49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TITLE HERE</a:t>
            </a:r>
          </a:p>
          <a:p>
            <a:pPr lvl="0"/>
            <a:r>
              <a:rPr lang="en-US" dirty="0"/>
              <a:t>ORGON SLAB MEDIUM, 50 PT. 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152013"/>
            <a:ext cx="9342553" cy="3503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91856" y="4141789"/>
            <a:ext cx="1010412" cy="81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259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86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63" r:id="rId2"/>
    <p:sldLayoutId id="2147483664" r:id="rId3"/>
    <p:sldLayoutId id="2147483665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B2B4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176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509E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3815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085850" y="1584198"/>
            <a:ext cx="7597460" cy="1283371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bg2"/>
                </a:solidFill>
              </a:rPr>
              <a:t>S&amp;T Connect &amp; Instructors</a:t>
            </a:r>
          </a:p>
          <a:p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D292A2AE-D5A4-4210-9502-E3208AF1E477}"/>
              </a:ext>
            </a:extLst>
          </p:cNvPr>
          <p:cNvSpPr txBox="1">
            <a:spLocks/>
          </p:cNvSpPr>
          <p:nvPr/>
        </p:nvSpPr>
        <p:spPr>
          <a:xfrm>
            <a:off x="1483718" y="2748232"/>
            <a:ext cx="6972300" cy="489286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None/>
              <a:defRPr sz="5000" b="0" i="0" kern="1200" baseline="0">
                <a:solidFill>
                  <a:srgbClr val="003B49"/>
                </a:solidFill>
                <a:latin typeface="Orgon Slab Medium"/>
                <a:ea typeface="+mn-ea"/>
                <a:cs typeface="Orgon Slab Medium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2"/>
                </a:solidFill>
              </a:rPr>
              <a:t>Dr. Wes Lewis, Assistant Vice Provost Undergraduate Education</a:t>
            </a:r>
          </a:p>
          <a:p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477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13612E-BFC0-6FA3-4F3F-813F2EFEC8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4157" y="392933"/>
            <a:ext cx="8184662" cy="743999"/>
          </a:xfrm>
        </p:spPr>
        <p:txBody>
          <a:bodyPr>
            <a:normAutofit/>
          </a:bodyPr>
          <a:lstStyle/>
          <a:p>
            <a:r>
              <a:rPr lang="en-US" dirty="0"/>
              <a:t>Progress Survey</a:t>
            </a:r>
          </a:p>
        </p:txBody>
      </p:sp>
      <p:graphicFrame>
        <p:nvGraphicFramePr>
          <p:cNvPr id="6" name="Text Placeholder 2">
            <a:extLst>
              <a:ext uri="{FF2B5EF4-FFF2-40B4-BE49-F238E27FC236}">
                <a16:creationId xmlns:a16="http://schemas.microsoft.com/office/drawing/2014/main" id="{D2668D86-BB95-6E02-7DD2-D23CB313A9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0564960"/>
              </p:ext>
            </p:extLst>
          </p:nvPr>
        </p:nvGraphicFramePr>
        <p:xfrm>
          <a:off x="766766" y="1302545"/>
          <a:ext cx="8021637" cy="2742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5876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0FF169-636B-4C2D-B0A3-5462ABA4F4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Progress Surveys:</a:t>
            </a:r>
          </a:p>
          <a:p>
            <a:r>
              <a:rPr lang="en-US" dirty="0"/>
              <a:t>Week-5 and Enrollment Verification</a:t>
            </a:r>
          </a:p>
        </p:txBody>
      </p:sp>
    </p:spTree>
    <p:extLst>
      <p:ext uri="{BB962C8B-B14F-4D97-AF65-F5344CB8AC3E}">
        <p14:creationId xmlns:p14="http://schemas.microsoft.com/office/powerpoint/2010/main" val="1135878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rt Placeholder 1">
            <a:extLst>
              <a:ext uri="{FF2B5EF4-FFF2-40B4-BE49-F238E27FC236}">
                <a16:creationId xmlns:a16="http://schemas.microsoft.com/office/drawing/2014/main" id="{38EDE53C-F30A-0FE8-B3B5-F1D50B5352C8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94F618-A6CE-F0E0-F298-F94BD18C49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Progress Survey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01004E-38B0-E3C1-3E03-981ACAD8E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6" y="1302544"/>
            <a:ext cx="7961339" cy="259181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5A801ED-E84D-FB92-ECA8-82657A2C6A41}"/>
              </a:ext>
            </a:extLst>
          </p:cNvPr>
          <p:cNvSpPr/>
          <p:nvPr/>
        </p:nvSpPr>
        <p:spPr>
          <a:xfrm>
            <a:off x="1215163" y="3013256"/>
            <a:ext cx="515666" cy="8811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7B934A-A48A-42C2-66F9-2D2FF46D458D}"/>
              </a:ext>
            </a:extLst>
          </p:cNvPr>
          <p:cNvSpPr/>
          <p:nvPr/>
        </p:nvSpPr>
        <p:spPr>
          <a:xfrm>
            <a:off x="5946542" y="2798712"/>
            <a:ext cx="2430692" cy="12463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859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50F38-2CF9-5AAD-DCA2-99A859CECA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i="1" dirty="0">
                <a:solidFill>
                  <a:srgbClr val="003B4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Purpose</a:t>
            </a:r>
            <a:r>
              <a:rPr lang="en-US" sz="1800" dirty="0">
                <a:solidFill>
                  <a:srgbClr val="003B4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To verify students’ enrollment in courses per Department of Education regulations.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3B4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i="1" dirty="0">
                <a:solidFill>
                  <a:srgbClr val="003B49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Time Frame</a:t>
            </a:r>
            <a:r>
              <a:rPr lang="en-US" sz="1800" dirty="0">
                <a:solidFill>
                  <a:srgbClr val="003B49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: Friday, </a:t>
            </a:r>
            <a:r>
              <a:rPr lang="en-US" sz="1800" dirty="0">
                <a:solidFill>
                  <a:srgbClr val="003B49"/>
                </a:solidFill>
                <a:latin typeface="Calibri"/>
                <a:ea typeface="Calibri" panose="020F0502020204030204" pitchFamily="34" charset="0"/>
                <a:cs typeface="Times New Roman"/>
              </a:rPr>
              <a:t>Aug. 30 </a:t>
            </a:r>
            <a:r>
              <a:rPr lang="en-US" sz="1800" dirty="0">
                <a:solidFill>
                  <a:srgbClr val="003B49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to Tuesday, </a:t>
            </a:r>
            <a:r>
              <a:rPr lang="en-US" sz="1800" dirty="0">
                <a:solidFill>
                  <a:srgbClr val="003B49"/>
                </a:solidFill>
                <a:latin typeface="Calibri"/>
                <a:ea typeface="Calibri" panose="020F0502020204030204" pitchFamily="34" charset="0"/>
                <a:cs typeface="Times New Roman"/>
              </a:rPr>
              <a:t>Sept. 10</a:t>
            </a:r>
            <a:r>
              <a:rPr lang="en-US" sz="1800" dirty="0">
                <a:solidFill>
                  <a:srgbClr val="003B49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.</a:t>
            </a:r>
            <a:r>
              <a:rPr lang="en-US" sz="1800" dirty="0">
                <a:solidFill>
                  <a:srgbClr val="003B49"/>
                </a:solidFill>
                <a:latin typeface="Calibri"/>
                <a:ea typeface="Calibri" panose="020F0502020204030204" pitchFamily="34" charset="0"/>
                <a:cs typeface="Times New Roman"/>
              </a:rPr>
              <a:t> </a:t>
            </a:r>
            <a:endParaRPr lang="en-US" sz="1800" dirty="0">
              <a:solidFill>
                <a:srgbClr val="003B49"/>
              </a:solidFill>
              <a:effectLst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3B4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i="1" dirty="0">
                <a:solidFill>
                  <a:srgbClr val="003B4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Process</a:t>
            </a:r>
            <a:r>
              <a:rPr lang="en-US" sz="1800" dirty="0">
                <a:solidFill>
                  <a:srgbClr val="003B4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800" b="1" dirty="0">
                <a:solidFill>
                  <a:srgbClr val="003B4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Mark students who have not attended or stopped attending class</a:t>
            </a:r>
            <a:r>
              <a:rPr lang="en-US" sz="1800" dirty="0">
                <a:solidFill>
                  <a:srgbClr val="003B4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Students are notified and the Registrar’s Office will remove them from the course within 2 business days.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3075C-061C-CBCC-F520-6D0543EB6EB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Enrollment Verification Survey 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45653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50F38-2CF9-5AAD-DCA2-99A859CECA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i="1" dirty="0">
                <a:solidFill>
                  <a:srgbClr val="003B4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Purpose</a:t>
            </a:r>
            <a:r>
              <a:rPr lang="en-US" sz="1800" dirty="0">
                <a:solidFill>
                  <a:srgbClr val="003B4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To identify students who are struggling academically and connect them with appropriate campus support services.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3B4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i="1" dirty="0">
                <a:solidFill>
                  <a:srgbClr val="003B49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Time Frame</a:t>
            </a:r>
            <a:r>
              <a:rPr lang="en-US" sz="1800" dirty="0">
                <a:solidFill>
                  <a:srgbClr val="003B49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: Wednesday, </a:t>
            </a:r>
            <a:r>
              <a:rPr lang="en-US" sz="1800" dirty="0">
                <a:solidFill>
                  <a:srgbClr val="003B49"/>
                </a:solidFill>
                <a:latin typeface="Calibri"/>
                <a:ea typeface="Calibri" panose="020F0502020204030204" pitchFamily="34" charset="0"/>
                <a:cs typeface="Times New Roman"/>
              </a:rPr>
              <a:t>Sept. 11</a:t>
            </a:r>
            <a:r>
              <a:rPr lang="en-US" sz="1800" dirty="0">
                <a:solidFill>
                  <a:srgbClr val="003B49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 to Sunday, </a:t>
            </a:r>
            <a:r>
              <a:rPr lang="en-US" sz="1800" dirty="0">
                <a:solidFill>
                  <a:srgbClr val="003B49"/>
                </a:solidFill>
                <a:latin typeface="Calibri"/>
                <a:ea typeface="Calibri" panose="020F0502020204030204" pitchFamily="34" charset="0"/>
                <a:cs typeface="Times New Roman"/>
              </a:rPr>
              <a:t>Sept. 22</a:t>
            </a:r>
            <a:r>
              <a:rPr lang="en-US" sz="1800" dirty="0">
                <a:solidFill>
                  <a:srgbClr val="003B49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.</a:t>
            </a:r>
            <a:r>
              <a:rPr lang="en-US" sz="1800" dirty="0">
                <a:solidFill>
                  <a:srgbClr val="003B49"/>
                </a:solidFill>
                <a:latin typeface="Calibri"/>
                <a:ea typeface="Calibri" panose="020F0502020204030204" pitchFamily="34" charset="0"/>
                <a:cs typeface="Times New Roman"/>
              </a:rPr>
              <a:t> </a:t>
            </a:r>
            <a:endParaRPr lang="en-US" sz="1800" dirty="0">
              <a:solidFill>
                <a:srgbClr val="003B49"/>
              </a:solidFill>
              <a:effectLst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3B4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i="1" dirty="0">
                <a:solidFill>
                  <a:srgbClr val="003B4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Process</a:t>
            </a:r>
            <a:r>
              <a:rPr lang="en-US" sz="1800" dirty="0">
                <a:solidFill>
                  <a:srgbClr val="003B4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800" b="1" dirty="0">
                <a:solidFill>
                  <a:srgbClr val="003B4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Mark students who have a ‘D’ or lower in the course, accompanied by concerns regarding their potential to improve</a:t>
            </a:r>
            <a:r>
              <a:rPr lang="en-US" sz="1800" dirty="0">
                <a:solidFill>
                  <a:srgbClr val="003B4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Students are notified of the flag, academic advisors will follow up, and other student support services will connect as well.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3075C-061C-CBCC-F520-6D0543EB6EB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Week-5 Academic Alert Survey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4079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D081CA7-10EB-47E6-932E-24CE053D46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305" y="1183734"/>
            <a:ext cx="8097345" cy="2776032"/>
          </a:xfrm>
        </p:spPr>
        <p:txBody>
          <a:bodyPr lIns="91440" tIns="45720" rIns="91440" bIns="45720" anchor="t"/>
          <a:lstStyle/>
          <a:p>
            <a:r>
              <a:rPr lang="en-US">
                <a:solidFill>
                  <a:srgbClr val="003B49"/>
                </a:solidFill>
              </a:rPr>
              <a:t>For </a:t>
            </a:r>
            <a:r>
              <a:rPr lang="en-US" dirty="0">
                <a:solidFill>
                  <a:srgbClr val="003B49"/>
                </a:solidFill>
              </a:rPr>
              <a:t>additional trainings or 1-1 consultations</a:t>
            </a:r>
          </a:p>
          <a:p>
            <a:endParaRPr lang="en-US" dirty="0"/>
          </a:p>
          <a:p>
            <a:r>
              <a:rPr lang="en-US" dirty="0">
                <a:solidFill>
                  <a:srgbClr val="003B49"/>
                </a:solidFill>
              </a:rPr>
              <a:t>Contact: Dr. Wes Lewis at 573.341.7600 wesley.lewis@mst.edu  </a:t>
            </a:r>
          </a:p>
          <a:p>
            <a:endParaRPr lang="en-US" dirty="0">
              <a:solidFill>
                <a:srgbClr val="1E70A6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797A0E-9BC3-4DDF-81EE-DBD98DA182A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9305" y="411216"/>
            <a:ext cx="8184662" cy="743999"/>
          </a:xfrm>
        </p:spPr>
        <p:txBody>
          <a:bodyPr/>
          <a:lstStyle/>
          <a:p>
            <a:r>
              <a:rPr lang="en-US" dirty="0"/>
              <a:t>S&amp;T Connect</a:t>
            </a:r>
          </a:p>
        </p:txBody>
      </p:sp>
    </p:spTree>
    <p:extLst>
      <p:ext uri="{BB962C8B-B14F-4D97-AF65-F5344CB8AC3E}">
        <p14:creationId xmlns:p14="http://schemas.microsoft.com/office/powerpoint/2010/main" val="2633409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3B49"/>
                </a:solidFill>
              </a:rPr>
              <a:t>Purpose of S&amp;T Connect</a:t>
            </a:r>
          </a:p>
          <a:p>
            <a:r>
              <a:rPr lang="en-US" dirty="0">
                <a:solidFill>
                  <a:srgbClr val="003B49"/>
                </a:solidFill>
              </a:rPr>
              <a:t>Instructors  Tools</a:t>
            </a:r>
          </a:p>
          <a:p>
            <a:r>
              <a:rPr lang="en-US" dirty="0">
                <a:solidFill>
                  <a:srgbClr val="003B49"/>
                </a:solidFill>
              </a:rPr>
              <a:t>Enrollment Verification Survey &amp; Week-5 Survey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858603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453D49D-CDB8-4453-BC5A-301EEA0A15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3256" y="1527751"/>
            <a:ext cx="3906345" cy="222805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3B49"/>
                </a:solidFill>
              </a:rPr>
              <a:t>S&amp;T Connect provides an </a:t>
            </a:r>
            <a:r>
              <a:rPr lang="en-US" b="1" dirty="0"/>
              <a:t>integrated connection </a:t>
            </a:r>
            <a:r>
              <a:rPr lang="en-US" dirty="0">
                <a:solidFill>
                  <a:srgbClr val="003B49"/>
                </a:solidFill>
              </a:rPr>
              <a:t>between instructors, students, and campus support services.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AE90C3-893C-4A15-96AA-6A279A6CA41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Purpose of S&amp;T Connect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72E4F41-0E8E-468A-9EBF-B53F396480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1365725"/>
              </p:ext>
            </p:extLst>
          </p:nvPr>
        </p:nvGraphicFramePr>
        <p:xfrm>
          <a:off x="4724400" y="883047"/>
          <a:ext cx="4159250" cy="294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733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38F8FDD-9E47-40E7-972C-A62539DFBD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Instructors Tools</a:t>
            </a:r>
          </a:p>
        </p:txBody>
      </p:sp>
    </p:spTree>
    <p:extLst>
      <p:ext uri="{BB962C8B-B14F-4D97-AF65-F5344CB8AC3E}">
        <p14:creationId xmlns:p14="http://schemas.microsoft.com/office/powerpoint/2010/main" val="2443895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9CDD964-2B31-4AB0-BB79-C24E6AA322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304" y="894229"/>
            <a:ext cx="4450577" cy="2776032"/>
          </a:xfrm>
        </p:spPr>
        <p:txBody>
          <a:bodyPr/>
          <a:lstStyle/>
          <a:p>
            <a:r>
              <a:rPr lang="en-US" dirty="0">
                <a:solidFill>
                  <a:srgbClr val="003B49"/>
                </a:solidFill>
              </a:rPr>
              <a:t>Allows instructors to raise concerns about a student. </a:t>
            </a:r>
          </a:p>
          <a:p>
            <a:pPr lvl="1"/>
            <a:r>
              <a:rPr lang="en-US" dirty="0">
                <a:solidFill>
                  <a:srgbClr val="003B49"/>
                </a:solidFill>
              </a:rPr>
              <a:t>Behavioral </a:t>
            </a:r>
          </a:p>
          <a:p>
            <a:pPr lvl="1"/>
            <a:r>
              <a:rPr lang="en-US" dirty="0">
                <a:solidFill>
                  <a:srgbClr val="003B49"/>
                </a:solidFill>
              </a:rPr>
              <a:t>Attendance Concerns</a:t>
            </a:r>
          </a:p>
          <a:p>
            <a:pPr lvl="1"/>
            <a:r>
              <a:rPr lang="en-US" dirty="0">
                <a:solidFill>
                  <a:srgbClr val="003B49"/>
                </a:solidFill>
              </a:rPr>
              <a:t>Grades/Assignments </a:t>
            </a:r>
          </a:p>
          <a:p>
            <a:pPr lvl="1"/>
            <a:r>
              <a:rPr lang="en-US" dirty="0">
                <a:solidFill>
                  <a:srgbClr val="003B49"/>
                </a:solidFill>
              </a:rPr>
              <a:t>Poor Class Performance</a:t>
            </a:r>
          </a:p>
          <a:p>
            <a:pPr lvl="1"/>
            <a:r>
              <a:rPr lang="en-US" dirty="0">
                <a:solidFill>
                  <a:srgbClr val="003B49"/>
                </a:solidFill>
              </a:rPr>
              <a:t>Other </a:t>
            </a:r>
          </a:p>
          <a:p>
            <a:pPr lvl="1"/>
            <a:endParaRPr lang="en-US" sz="800" dirty="0">
              <a:solidFill>
                <a:srgbClr val="003B49"/>
              </a:solidFill>
            </a:endParaRPr>
          </a:p>
          <a:p>
            <a:r>
              <a:rPr lang="en-US" dirty="0">
                <a:solidFill>
                  <a:srgbClr val="003B49"/>
                </a:solidFill>
              </a:rPr>
              <a:t>Students receive notice of flag except for (Behavioral).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5A349-0FF4-417B-98D8-44FB02A239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4803" y="302932"/>
            <a:ext cx="8184662" cy="743999"/>
          </a:xfrm>
        </p:spPr>
        <p:txBody>
          <a:bodyPr/>
          <a:lstStyle/>
          <a:p>
            <a:r>
              <a:rPr lang="en-US" dirty="0"/>
              <a:t>Flag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CB99F3A-2BE8-432B-B2BA-B6E58C1CCE51}"/>
              </a:ext>
            </a:extLst>
          </p:cNvPr>
          <p:cNvGrpSpPr/>
          <p:nvPr/>
        </p:nvGrpSpPr>
        <p:grpSpPr>
          <a:xfrm>
            <a:off x="5304353" y="622113"/>
            <a:ext cx="3470364" cy="3549374"/>
            <a:chOff x="5304353" y="622113"/>
            <a:chExt cx="3470364" cy="354937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2AB5809-012C-48BE-BE51-B40DB27116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04353" y="622113"/>
              <a:ext cx="3470364" cy="3549374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F570720-CBF4-451B-B17E-B0BCAD2286A8}"/>
                </a:ext>
              </a:extLst>
            </p:cNvPr>
            <p:cNvSpPr/>
            <p:nvPr/>
          </p:nvSpPr>
          <p:spPr>
            <a:xfrm>
              <a:off x="6045578" y="898054"/>
              <a:ext cx="900953" cy="147918"/>
            </a:xfrm>
            <a:prstGeom prst="rect">
              <a:avLst/>
            </a:prstGeom>
            <a:solidFill>
              <a:srgbClr val="EFEFEF"/>
            </a:solidFill>
            <a:ln>
              <a:solidFill>
                <a:srgbClr val="EFEFE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8" name="Graphic 7" descr="Flag with solid fill">
            <a:extLst>
              <a:ext uri="{FF2B5EF4-FFF2-40B4-BE49-F238E27FC236}">
                <a16:creationId xmlns:a16="http://schemas.microsoft.com/office/drawing/2014/main" id="{61D964E5-19C9-42C6-92E3-5607FF9913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06550" y="302932"/>
            <a:ext cx="638362" cy="63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16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B50C48B-A63C-87BD-6865-F1E151F911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660849"/>
              </p:ext>
            </p:extLst>
          </p:nvPr>
        </p:nvGraphicFramePr>
        <p:xfrm>
          <a:off x="1" y="0"/>
          <a:ext cx="9144000" cy="51435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565267">
                  <a:extLst>
                    <a:ext uri="{9D8B030D-6E8A-4147-A177-3AD203B41FA5}">
                      <a16:colId xmlns:a16="http://schemas.microsoft.com/office/drawing/2014/main" val="122077799"/>
                    </a:ext>
                  </a:extLst>
                </a:gridCol>
                <a:gridCol w="4578733">
                  <a:extLst>
                    <a:ext uri="{9D8B030D-6E8A-4147-A177-3AD203B41FA5}">
                      <a16:colId xmlns:a16="http://schemas.microsoft.com/office/drawing/2014/main" val="1455263448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Flag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Response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620129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Attendance Concern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Student receives notification from instructor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62797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Attendance Warning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Student and Academic Advisor receive email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0337572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Behavioral Concern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Student Support &amp; Community Standards Receive Notification and outreach to student (Student does not get notified)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563411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General Concern-Student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Student receives notification from instructor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821847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In Danger of Failing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Student &amp; Academic Advisor Receive Notification. Advisor typically follow up.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867181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Low Quiz/Test 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Student receives notification from instructor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371208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Missed Assignment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Student receives notification from instructor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611464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Poor Class Performance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Student receives notification from instructor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451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9475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7B9FEC-ED5A-43AF-B0AD-39ADC23966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7428" y="1092836"/>
            <a:ext cx="4013547" cy="2776032"/>
          </a:xfrm>
        </p:spPr>
        <p:txBody>
          <a:bodyPr/>
          <a:lstStyle/>
          <a:p>
            <a:r>
              <a:rPr lang="en-US" dirty="0">
                <a:solidFill>
                  <a:srgbClr val="003B49"/>
                </a:solidFill>
              </a:rPr>
              <a:t>Allows students to receive positive feedback for improvements.</a:t>
            </a:r>
          </a:p>
          <a:p>
            <a:pPr marL="0" indent="0">
              <a:buNone/>
            </a:pPr>
            <a:endParaRPr lang="en-US" dirty="0">
              <a:solidFill>
                <a:srgbClr val="003B49"/>
              </a:solidFill>
            </a:endParaRPr>
          </a:p>
          <a:p>
            <a:pPr lvl="1"/>
            <a:r>
              <a:rPr lang="en-US" dirty="0">
                <a:solidFill>
                  <a:srgbClr val="003B49"/>
                </a:solidFill>
              </a:rPr>
              <a:t>Outstanding Academic Performance</a:t>
            </a:r>
          </a:p>
          <a:p>
            <a:pPr lvl="1"/>
            <a:r>
              <a:rPr lang="en-US" dirty="0">
                <a:solidFill>
                  <a:srgbClr val="003B49"/>
                </a:solidFill>
              </a:rPr>
              <a:t>Keep up the Good Work</a:t>
            </a:r>
          </a:p>
          <a:p>
            <a:pPr lvl="1"/>
            <a:r>
              <a:rPr lang="en-US" dirty="0">
                <a:solidFill>
                  <a:srgbClr val="003B49"/>
                </a:solidFill>
              </a:rPr>
              <a:t>Showing Improvement</a:t>
            </a:r>
          </a:p>
          <a:p>
            <a:pPr lvl="1"/>
            <a:r>
              <a:rPr lang="en-US" dirty="0">
                <a:solidFill>
                  <a:srgbClr val="003B49"/>
                </a:solidFill>
              </a:rPr>
              <a:t>Recommend to become an academic tutor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12404A-6A1D-4F5E-B7E1-C6FCBEED81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0853" y="400312"/>
            <a:ext cx="8184662" cy="743999"/>
          </a:xfrm>
        </p:spPr>
        <p:txBody>
          <a:bodyPr/>
          <a:lstStyle/>
          <a:p>
            <a:r>
              <a:rPr lang="en-US" dirty="0"/>
              <a:t>Kudos</a:t>
            </a:r>
          </a:p>
        </p:txBody>
      </p:sp>
      <p:pic>
        <p:nvPicPr>
          <p:cNvPr id="5" name="Graphic 4" descr="Thumbs up sign with solid fill">
            <a:extLst>
              <a:ext uri="{FF2B5EF4-FFF2-40B4-BE49-F238E27FC236}">
                <a16:creationId xmlns:a16="http://schemas.microsoft.com/office/drawing/2014/main" id="{AF4103E3-C1ED-4D58-B5CC-6F607BED59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56547" y="317316"/>
            <a:ext cx="692524" cy="69252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E8DCDDC-CAFE-4A31-AA96-CF991DCE830C}"/>
              </a:ext>
            </a:extLst>
          </p:cNvPr>
          <p:cNvGrpSpPr/>
          <p:nvPr/>
        </p:nvGrpSpPr>
        <p:grpSpPr>
          <a:xfrm>
            <a:off x="4882352" y="501689"/>
            <a:ext cx="3824219" cy="3485364"/>
            <a:chOff x="4882352" y="501689"/>
            <a:chExt cx="3824219" cy="348536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9394B6D-EFCB-4777-BC1E-1362133958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82352" y="501689"/>
              <a:ext cx="3824219" cy="3485364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5618A0E-DCC8-46AA-92A6-7443F30607D2}"/>
                </a:ext>
              </a:extLst>
            </p:cNvPr>
            <p:cNvSpPr/>
            <p:nvPr/>
          </p:nvSpPr>
          <p:spPr>
            <a:xfrm>
              <a:off x="5916706" y="772311"/>
              <a:ext cx="1001806" cy="237529"/>
            </a:xfrm>
            <a:prstGeom prst="rect">
              <a:avLst/>
            </a:prstGeom>
            <a:solidFill>
              <a:srgbClr val="EFEFEF"/>
            </a:solidFill>
            <a:ln>
              <a:solidFill>
                <a:srgbClr val="EFEFE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6068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C77993C-5F95-44F0-BAAF-4F6DC3D18A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15653" y="1307449"/>
            <a:ext cx="4579350" cy="2776032"/>
          </a:xfrm>
        </p:spPr>
        <p:txBody>
          <a:bodyPr/>
          <a:lstStyle/>
          <a:p>
            <a:r>
              <a:rPr lang="en-US" dirty="0">
                <a:solidFill>
                  <a:srgbClr val="003B49"/>
                </a:solidFill>
              </a:rPr>
              <a:t>Allows for communication between instructor and academic advisor.</a:t>
            </a:r>
          </a:p>
          <a:p>
            <a:endParaRPr lang="en-US" sz="800" dirty="0">
              <a:solidFill>
                <a:srgbClr val="003B49"/>
              </a:solidFill>
            </a:endParaRPr>
          </a:p>
          <a:p>
            <a:r>
              <a:rPr lang="en-US" dirty="0">
                <a:solidFill>
                  <a:srgbClr val="003B49"/>
                </a:solidFill>
              </a:rPr>
              <a:t>Creates documentation for conversations with students concerning courses or advisement.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4A9414-CE9D-4776-8757-01F2A3FDC1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Notes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82DCFF-FA17-435D-BD20-EFBEAE3EC70F}"/>
              </a:ext>
            </a:extLst>
          </p:cNvPr>
          <p:cNvSpPr/>
          <p:nvPr/>
        </p:nvSpPr>
        <p:spPr>
          <a:xfrm>
            <a:off x="1297641" y="1586753"/>
            <a:ext cx="625288" cy="161365"/>
          </a:xfrm>
          <a:prstGeom prst="rect">
            <a:avLst/>
          </a:prstGeom>
          <a:solidFill>
            <a:srgbClr val="EFEFEF"/>
          </a:solidFill>
          <a:ln>
            <a:solidFill>
              <a:srgbClr val="EFEF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A75563-983D-402B-BA8E-97C24CB6C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062" y="1021976"/>
            <a:ext cx="2985709" cy="383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862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64E53CA-2D16-4546-B0C2-D975529D6D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2944" y="859836"/>
            <a:ext cx="5089712" cy="2407023"/>
          </a:xfrm>
        </p:spPr>
        <p:txBody>
          <a:bodyPr/>
          <a:lstStyle/>
          <a:p>
            <a:r>
              <a:rPr lang="en-US" dirty="0">
                <a:solidFill>
                  <a:srgbClr val="003B49"/>
                </a:solidFill>
              </a:rPr>
              <a:t>Referrals </a:t>
            </a:r>
          </a:p>
          <a:p>
            <a:pPr lvl="1"/>
            <a:r>
              <a:rPr lang="en-US" dirty="0">
                <a:solidFill>
                  <a:srgbClr val="003B49"/>
                </a:solidFill>
              </a:rPr>
              <a:t>Connects students with service providers (e.g., tutoring)</a:t>
            </a:r>
          </a:p>
          <a:p>
            <a:pPr marL="457200" lvl="1" indent="0">
              <a:buNone/>
            </a:pPr>
            <a:endParaRPr lang="en-US" dirty="0">
              <a:solidFill>
                <a:srgbClr val="003B49"/>
              </a:solidFill>
            </a:endParaRPr>
          </a:p>
          <a:p>
            <a:r>
              <a:rPr lang="en-US" dirty="0">
                <a:solidFill>
                  <a:srgbClr val="003B49"/>
                </a:solidFill>
              </a:rPr>
              <a:t>Message</a:t>
            </a:r>
          </a:p>
          <a:p>
            <a:pPr lvl="1"/>
            <a:r>
              <a:rPr lang="en-US" dirty="0">
                <a:solidFill>
                  <a:srgbClr val="003B49"/>
                </a:solidFill>
              </a:rPr>
              <a:t>Allows instructors to email students or entire course.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3E2880-A7A3-42A1-B864-3CE2EB695D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Other Items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ACD65ED-BBA7-4F0B-9B3B-418DDA541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3115" y="1470874"/>
            <a:ext cx="3597941" cy="165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289156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MDD">
      <a:dk1>
        <a:srgbClr val="509E2F"/>
      </a:dk1>
      <a:lt1>
        <a:srgbClr val="B2B4B2"/>
      </a:lt1>
      <a:dk2>
        <a:srgbClr val="509E6F"/>
      </a:dk2>
      <a:lt2>
        <a:srgbClr val="FFFFFF"/>
      </a:lt2>
      <a:accent1>
        <a:srgbClr val="78BE20"/>
      </a:accent1>
      <a:accent2>
        <a:srgbClr val="003B49"/>
      </a:accent2>
      <a:accent3>
        <a:srgbClr val="FDDA24"/>
      </a:accent3>
      <a:accent4>
        <a:srgbClr val="E87722"/>
      </a:accent4>
      <a:accent5>
        <a:srgbClr val="2DCCD3"/>
      </a:accent5>
      <a:accent6>
        <a:srgbClr val="005F83"/>
      </a:accent6>
      <a:hlink>
        <a:srgbClr val="2BC3C9"/>
      </a:hlink>
      <a:folHlink>
        <a:srgbClr val="E0621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</TotalTime>
  <Words>469</Words>
  <Application>Microsoft Office PowerPoint</Application>
  <PresentationFormat>On-screen Show (16:9)</PresentationFormat>
  <Paragraphs>79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</vt:lpstr>
      <vt:lpstr>Calibri</vt:lpstr>
      <vt:lpstr>Encode Sans Normal Black</vt:lpstr>
      <vt:lpstr>Lucida Grande</vt:lpstr>
      <vt:lpstr>Orgon Slab</vt:lpstr>
      <vt:lpstr>Orgon Slab ExtraLight</vt:lpstr>
      <vt:lpstr>Orgon Slab Light</vt:lpstr>
      <vt:lpstr>Orgon Slab Medium</vt:lpstr>
      <vt:lpstr>Symbol</vt:lpstr>
      <vt:lpstr>1_Custom Design</vt:lpstr>
      <vt:lpstr>2_Custom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Alanya Cannon</dc:creator>
  <cp:lastModifiedBy>Lewis, Wesley</cp:lastModifiedBy>
  <cp:revision>39</cp:revision>
  <cp:lastPrinted>2022-09-21T14:05:33Z</cp:lastPrinted>
  <dcterms:created xsi:type="dcterms:W3CDTF">2014-10-14T00:51:43Z</dcterms:created>
  <dcterms:modified xsi:type="dcterms:W3CDTF">2024-07-31T19:19:59Z</dcterms:modified>
</cp:coreProperties>
</file>